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50" r:id="rId9"/>
    <p:sldId id="344" r:id="rId10"/>
    <p:sldId id="345" r:id="rId11"/>
    <p:sldId id="346" r:id="rId12"/>
    <p:sldId id="347" r:id="rId13"/>
    <p:sldId id="348" r:id="rId14"/>
    <p:sldId id="354" r:id="rId15"/>
    <p:sldId id="352" r:id="rId16"/>
    <p:sldId id="353" r:id="rId17"/>
    <p:sldId id="343" r:id="rId18"/>
    <p:sldId id="355" r:id="rId19"/>
    <p:sldId id="356" r:id="rId20"/>
    <p:sldId id="337" r:id="rId21"/>
    <p:sldId id="339" r:id="rId22"/>
    <p:sldId id="340" r:id="rId23"/>
    <p:sldId id="338" r:id="rId24"/>
    <p:sldId id="349" r:id="rId25"/>
    <p:sldId id="341" r:id="rId26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>
      <p:cViewPr varScale="1">
        <p:scale>
          <a:sx n="78" d="100"/>
          <a:sy n="78" d="100"/>
        </p:scale>
        <p:origin x="1766" y="6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89B3E-A6BD-40CB-BF54-070F39CFB312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8050F-7E16-471A-A0BF-7606A3788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2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gSeungYun/studytracker" TargetMode="External"/><Relationship Id="rId2" Type="http://schemas.openxmlformats.org/officeDocument/2006/relationships/hyperlink" Target="https://seungyun3.pythonanywher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i="1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웹캠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기반 순수 공부시간 측정 앱</a:t>
            </a:r>
            <a:r>
              <a:rPr lang="en-US" altLang="ko-KR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ko-KR" sz="3600" i="1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studytracker</a:t>
            </a:r>
            <a:r>
              <a:rPr lang="en-US" altLang="ko-KR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2021105610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송승윤</a:t>
            </a:r>
            <a:endParaRPr sz="24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10286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앱 중심 세션 연결 및 동적 설정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클라이언트가 스스로 세션을 시작하는 대신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안드로이드 앱이 시작한 공부 세션에 연결된다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또한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앱에서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공부 오브젝트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설정을 변경하면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클라이언트가 이를 실시간으로 받아와 자신의 판단 기준을 업데이트한다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09004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정교한 공부 상태 판단 로직</a:t>
            </a:r>
            <a:endParaRPr lang="en-US" altLang="ko-KR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단순히 공부 객체 유무를 넘어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사람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의 존재 여부와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스마트폰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과 같은 방해 객체의 감지 여부를 종합적으로 고려하여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집중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', 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산만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', 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자리 비움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상태를 더 정확하게 판단한다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 descr="텍스트, 스크린샷, 컴퓨터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DF5C1A-BF1E-5FBB-34AC-8B02E1D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84" y="2448545"/>
            <a:ext cx="4892872" cy="2124814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2FF767-D334-9D78-3977-A7EBBAF2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7" y="2623413"/>
            <a:ext cx="4713237" cy="18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6693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Django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사이트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(/admin/)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를 통해 관리자 계정으로 로그인하는 기능과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클라이언트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(YOLO,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안드로이드 앱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호출에 필요한 인증 토큰을 발급받는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/token/ API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기능을 모두 포함한다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0537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기존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'Image Blog'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개념을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'Study History'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로 확장하여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, Django Admin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페이지에서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Study sessions, Study events, Study images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데이터를 직접 조회하고 관리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생성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수정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삭제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할 수 있는 기능이다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348719" y="3878693"/>
            <a:ext cx="1556281" cy="25058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클라이언트가 감지한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상태 변화 이벤트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캡처 이미지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를 서버에 기록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게시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하기 위한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cs typeface="Malgun Gothic"/>
              </a:rPr>
              <a:t>엔드포인트이다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79467" y="4173185"/>
            <a:ext cx="2326992" cy="2074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안드로이드 앱이 과거 공부 세션의 목록과 특정 세션의 상세 타임라인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이벤트 및 이미지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URL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포함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을 조회할 수 있도록 하는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API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cs typeface="Gulim"/>
              </a:rPr>
              <a:t>엔드포인트이다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4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4" name="그림 1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696358-6D05-59A2-0E16-35CF6A77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39" y="1888708"/>
            <a:ext cx="2587132" cy="2002275"/>
          </a:xfrm>
          <a:prstGeom prst="rect">
            <a:avLst/>
          </a:prstGeom>
        </p:spPr>
      </p:pic>
      <p:pic>
        <p:nvPicPr>
          <p:cNvPr id="16" name="그림 1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4F99EE-ACC1-5BED-5658-8C69D6B2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629" y="2011489"/>
            <a:ext cx="4142668" cy="2063998"/>
          </a:xfrm>
          <a:prstGeom prst="rect">
            <a:avLst/>
          </a:prstGeom>
        </p:spPr>
      </p:pic>
      <p:pic>
        <p:nvPicPr>
          <p:cNvPr id="18" name="그림 17" descr="텍스트, 컴퓨터, 스크린샷, 노트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B7F649-EA81-9B09-2DAC-81C27AB50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923" y="4038600"/>
            <a:ext cx="3131303" cy="2002275"/>
          </a:xfrm>
          <a:prstGeom prst="rect">
            <a:avLst/>
          </a:prstGeom>
        </p:spPr>
      </p:pic>
      <p:pic>
        <p:nvPicPr>
          <p:cNvPr id="20" name="그림 19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F454BE-2482-F768-BCD5-0E6CD341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459" y="4018935"/>
            <a:ext cx="2829153" cy="26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9770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통계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안드로이드 앱의 통계 페이지에 필요한 데이터를 제공하는 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입니다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. '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오늘의 통계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와 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주간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월간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' 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통계를 집계하여 반환한다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44142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활성 세션 조회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en-US" altLang="ko-KR" sz="14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안드로이드 앱과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YOLO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클라이언트가 현재 진행 중인 공부 세션 정보를 조회하기 위한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앱은 이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를 통해 세션의 시작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종료 여부를 판단하고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, YOLO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클라이언트는 이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를 통해 자신이 연결해야 할 세션을 찾는다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 descr="텍스트, 소프트웨어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6AC135-7627-22D6-105E-BA3366F5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8" y="2366044"/>
            <a:ext cx="4598916" cy="1790562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288E68-BD1C-D7EF-53E9-33A94AE28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65" y="4156606"/>
            <a:ext cx="2297755" cy="2094393"/>
          </a:xfrm>
          <a:prstGeom prst="rect">
            <a:avLst/>
          </a:prstGeom>
        </p:spPr>
      </p:pic>
      <p:pic>
        <p:nvPicPr>
          <p:cNvPr id="10" name="그림 9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57EA29-EF65-7BF8-C2FF-544E06862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224" y="2584420"/>
            <a:ext cx="4066018" cy="24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3924300" cy="17055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앱의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히스토리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탭에서 과거 공부 세션들의 목록을 보여주고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각 세션의 상세 타임라인 정보를 표시하는 기능이다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89" y="1143000"/>
            <a:ext cx="4230369" cy="112082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히스토리 상세 화면의 타임라인에서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특정 이벤트 시점에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클라이언트가 캡처하여 서버에 전송한 이미지를 앱에서 받아와 화면에 표시한다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9" name="그림 8" descr="스크린샷, 텍스트, 멀티미디어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85B681-C91C-F595-B67E-04EA453F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981200"/>
            <a:ext cx="2196225" cy="4549324"/>
          </a:xfrm>
          <a:prstGeom prst="rect">
            <a:avLst/>
          </a:prstGeom>
        </p:spPr>
      </p:pic>
      <p:pic>
        <p:nvPicPr>
          <p:cNvPr id="11" name="그림 10" descr="텍스트, 스크린샷, 정보기기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6F6DEB-86F9-DBA0-1452-38EB8308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63" y="1723075"/>
            <a:ext cx="2368773" cy="49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B0C09-E3A4-FDB9-EA26-A6300A249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F9DF8-C358-274F-1EE7-5B127C6E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CD56E81-655A-6A55-3219-F1C5E14BCC67}"/>
              </a:ext>
            </a:extLst>
          </p:cNvPr>
          <p:cNvSpPr txBox="1">
            <a:spLocks/>
          </p:cNvSpPr>
          <p:nvPr/>
        </p:nvSpPr>
        <p:spPr>
          <a:xfrm>
            <a:off x="457200" y="1066800"/>
            <a:ext cx="4309110" cy="856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9E61-5DC8-A7D2-552D-926EE5C1794F}"/>
              </a:ext>
            </a:extLst>
          </p:cNvPr>
          <p:cNvSpPr txBox="1"/>
          <p:nvPr/>
        </p:nvSpPr>
        <p:spPr>
          <a:xfrm>
            <a:off x="457200" y="1694392"/>
            <a:ext cx="28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홈화면</a:t>
            </a:r>
            <a:r>
              <a:rPr lang="ko-KR" altLang="en-US" dirty="0"/>
              <a:t> 및 네비게이션 바</a:t>
            </a:r>
            <a:endParaRPr lang="en-US" altLang="ko-KR" dirty="0"/>
          </a:p>
        </p:txBody>
      </p:sp>
      <p:pic>
        <p:nvPicPr>
          <p:cNvPr id="16" name="그림 15" descr="텍스트, 스크린샷, 멀티미디어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FAF869-4FCB-6372-38A3-00AE9DC0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44141"/>
            <a:ext cx="1922502" cy="4003971"/>
          </a:xfrm>
          <a:prstGeom prst="rect">
            <a:avLst/>
          </a:prstGeom>
        </p:spPr>
      </p:pic>
      <p:pic>
        <p:nvPicPr>
          <p:cNvPr id="18" name="그림 17" descr="스크린샷, 텍스트, 멀티미디어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B9A930-AE41-ABA2-45B4-EE3FA609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35" y="2072580"/>
            <a:ext cx="2046344" cy="4223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98C6A0-5BCA-C3BC-6B72-F727F98C9AF0}"/>
              </a:ext>
            </a:extLst>
          </p:cNvPr>
          <p:cNvSpPr txBox="1"/>
          <p:nvPr/>
        </p:nvSpPr>
        <p:spPr>
          <a:xfrm>
            <a:off x="3402092" y="1703248"/>
            <a:ext cx="619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공부 통계를 확인할 수 있는 통계 차트 화면</a:t>
            </a:r>
            <a:r>
              <a:rPr lang="en-US" altLang="ko-KR" dirty="0"/>
              <a:t>(</a:t>
            </a:r>
            <a:r>
              <a:rPr lang="ko-KR" altLang="en-US" dirty="0"/>
              <a:t>일간</a:t>
            </a:r>
            <a:r>
              <a:rPr lang="en-US" altLang="ko-KR" dirty="0"/>
              <a:t>,</a:t>
            </a:r>
            <a:r>
              <a:rPr lang="ko-KR" altLang="en-US" dirty="0"/>
              <a:t>주간</a:t>
            </a:r>
            <a:r>
              <a:rPr lang="en-US" altLang="ko-KR" dirty="0"/>
              <a:t>, </a:t>
            </a:r>
            <a:r>
              <a:rPr lang="ko-KR" altLang="en-US" dirty="0"/>
              <a:t>월간</a:t>
            </a:r>
            <a:r>
              <a:rPr lang="en-US" altLang="ko-KR" dirty="0"/>
              <a:t>)</a:t>
            </a:r>
          </a:p>
        </p:txBody>
      </p:sp>
      <p:pic>
        <p:nvPicPr>
          <p:cNvPr id="21" name="그림 20" descr="텍스트, 스크린샷, 멀티미디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16EC20-9909-D372-4187-025C3B1A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763" y="2072580"/>
            <a:ext cx="2046344" cy="4240744"/>
          </a:xfrm>
          <a:prstGeom prst="rect">
            <a:avLst/>
          </a:prstGeom>
        </p:spPr>
      </p:pic>
      <p:pic>
        <p:nvPicPr>
          <p:cNvPr id="23" name="그림 22" descr="텍스트, 스크린샷, 번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8A6200-E52C-E8A8-9B9A-19FC26C6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727" y="2064707"/>
            <a:ext cx="2125073" cy="43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4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D9C7-D437-3F74-83A8-1C500DBC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AFFDB-4E06-FE5A-0E42-7A10784C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1AE6C1-C1A3-77E5-FCB4-22B2F0C06F8C}"/>
              </a:ext>
            </a:extLst>
          </p:cNvPr>
          <p:cNvSpPr txBox="1">
            <a:spLocks/>
          </p:cNvSpPr>
          <p:nvPr/>
        </p:nvSpPr>
        <p:spPr>
          <a:xfrm>
            <a:off x="457200" y="1066800"/>
            <a:ext cx="4309110" cy="856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FDE39-7EAF-0BFE-A60D-84DE1092471F}"/>
              </a:ext>
            </a:extLst>
          </p:cNvPr>
          <p:cNvSpPr txBox="1"/>
          <p:nvPr/>
        </p:nvSpPr>
        <p:spPr>
          <a:xfrm>
            <a:off x="849532" y="17189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공부 히스토리 목록 확인 화면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B38A4A-6592-3221-4589-477B27DD669E}"/>
              </a:ext>
            </a:extLst>
          </p:cNvPr>
          <p:cNvSpPr txBox="1"/>
          <p:nvPr/>
        </p:nvSpPr>
        <p:spPr>
          <a:xfrm>
            <a:off x="5139692" y="1697636"/>
            <a:ext cx="26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공부 히스토리 상세 화면</a:t>
            </a:r>
            <a:endParaRPr lang="en-US" altLang="ko-KR" dirty="0"/>
          </a:p>
        </p:txBody>
      </p:sp>
      <p:pic>
        <p:nvPicPr>
          <p:cNvPr id="24" name="그림 23" descr="텍스트, 스크린샷, 정보기기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F9BBD8-1AE8-E287-2FEA-E1822819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88305"/>
            <a:ext cx="2232464" cy="4689903"/>
          </a:xfrm>
          <a:prstGeom prst="rect">
            <a:avLst/>
          </a:prstGeom>
        </p:spPr>
      </p:pic>
      <p:pic>
        <p:nvPicPr>
          <p:cNvPr id="25" name="그림 24" descr="스크린샷, 텍스트, 멀티미디어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6C1B84-21D3-4655-4890-78A9D2BB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26" y="2088305"/>
            <a:ext cx="2193571" cy="45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6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2C232-57ED-EA8A-6AC9-77CF5131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B6D9E-AC06-749A-976D-796DD384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4447C5F-5D9C-C9E5-A153-B42C24DA04F2}"/>
              </a:ext>
            </a:extLst>
          </p:cNvPr>
          <p:cNvSpPr txBox="1">
            <a:spLocks/>
          </p:cNvSpPr>
          <p:nvPr/>
        </p:nvSpPr>
        <p:spPr>
          <a:xfrm>
            <a:off x="653721" y="1219200"/>
            <a:ext cx="430911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0EADBB-8F0C-BB73-E578-C7283EE4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82" y="2961043"/>
            <a:ext cx="2453853" cy="3055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EB188-0BC5-5301-48E7-7C55A7AF4FC9}"/>
              </a:ext>
            </a:extLst>
          </p:cNvPr>
          <p:cNvSpPr txBox="1"/>
          <p:nvPr/>
        </p:nvSpPr>
        <p:spPr>
          <a:xfrm>
            <a:off x="1412682" y="1869121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공부 시작</a:t>
            </a:r>
            <a:r>
              <a:rPr lang="en-US" altLang="ko-KR" dirty="0"/>
              <a:t>/</a:t>
            </a:r>
            <a:r>
              <a:rPr lang="ko-KR" altLang="en-US" dirty="0"/>
              <a:t>종료를 통한 공부 세션 시작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endParaRPr lang="en-US" altLang="ko-KR" dirty="0"/>
          </a:p>
          <a:p>
            <a:r>
              <a:rPr lang="ko-KR" altLang="en-US" dirty="0"/>
              <a:t>공부 오브젝트 선택</a:t>
            </a:r>
            <a:r>
              <a:rPr lang="en-US" altLang="ko-KR" dirty="0"/>
              <a:t>/</a:t>
            </a:r>
            <a:r>
              <a:rPr lang="ko-KR" altLang="en-US" dirty="0"/>
              <a:t>업데이트</a:t>
            </a:r>
            <a:endParaRPr lang="en-US" altLang="ko-KR" dirty="0"/>
          </a:p>
          <a:p>
            <a:r>
              <a:rPr lang="ko-KR" altLang="en-US" dirty="0"/>
              <a:t>실시간</a:t>
            </a:r>
            <a:r>
              <a:rPr lang="en-US" altLang="ko-KR" dirty="0"/>
              <a:t>/</a:t>
            </a:r>
            <a:r>
              <a:rPr lang="ko-KR" altLang="en-US" dirty="0"/>
              <a:t>주기적 공부 상태 업데이트</a:t>
            </a: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D65241-9F96-B2A8-DA80-092B09BB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970875"/>
            <a:ext cx="2476715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5553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700" spc="-5" dirty="0">
                <a:solidFill>
                  <a:srgbClr val="558ED5"/>
                </a:solidFill>
                <a:latin typeface="+mn-ea"/>
                <a:cs typeface="Malgun Gothic"/>
              </a:rPr>
              <a:t>Edge System (YOLO </a:t>
            </a:r>
            <a:r>
              <a:rPr lang="ko-KR" altLang="en-US" sz="1700" spc="-5" dirty="0">
                <a:solidFill>
                  <a:srgbClr val="558ED5"/>
                </a:solidFill>
                <a:latin typeface="+mn-ea"/>
                <a:cs typeface="Malgun Gothic"/>
              </a:rPr>
              <a:t>클라이언트</a:t>
            </a:r>
            <a:r>
              <a:rPr lang="en-US" altLang="ko-KR" sz="17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1.1. </a:t>
            </a:r>
            <a:r>
              <a:rPr lang="ko-KR" altLang="en-US" sz="1700" dirty="0">
                <a:latin typeface="+mn-ea"/>
                <a:cs typeface="Gulim"/>
              </a:rPr>
              <a:t>정교한 컨텍스트 기반 공부 상태 판단 로직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단순히 객체의 유무를 넘어</a:t>
            </a:r>
            <a:r>
              <a:rPr lang="en-US" altLang="ko-KR" sz="1700" dirty="0">
                <a:latin typeface="+mn-ea"/>
                <a:cs typeface="Gulim"/>
              </a:rPr>
              <a:t>, '</a:t>
            </a:r>
            <a:r>
              <a:rPr lang="ko-KR" altLang="en-US" sz="1700" dirty="0">
                <a:latin typeface="+mn-ea"/>
                <a:cs typeface="Gulim"/>
              </a:rPr>
              <a:t>사람</a:t>
            </a:r>
            <a:r>
              <a:rPr lang="en-US" altLang="ko-KR" sz="1700" dirty="0">
                <a:latin typeface="+mn-ea"/>
                <a:cs typeface="Gulim"/>
              </a:rPr>
              <a:t>' </a:t>
            </a:r>
            <a:r>
              <a:rPr lang="ko-KR" altLang="en-US" sz="1700" dirty="0">
                <a:latin typeface="+mn-ea"/>
                <a:cs typeface="Gulim"/>
              </a:rPr>
              <a:t>객체의 존재 여부를 공부 상태 판단의 필수 조건으로 삼아 정확도를 높였다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또한</a:t>
            </a:r>
            <a:r>
              <a:rPr lang="en-US" altLang="ko-KR" sz="1700" dirty="0">
                <a:latin typeface="+mn-ea"/>
                <a:cs typeface="Gulim"/>
              </a:rPr>
              <a:t>, '</a:t>
            </a:r>
            <a:r>
              <a:rPr lang="ko-KR" altLang="en-US" sz="1700" dirty="0">
                <a:latin typeface="+mn-ea"/>
                <a:cs typeface="Gulim"/>
              </a:rPr>
              <a:t>휴대폰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이 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공부 오브젝트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로 지정되지 않았을 때 감지되면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다른 공부 객체가 있더라도 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산만</a:t>
            </a:r>
            <a:r>
              <a:rPr lang="en-US" altLang="ko-KR" sz="1700" dirty="0">
                <a:latin typeface="+mn-ea"/>
                <a:cs typeface="Gulim"/>
              </a:rPr>
              <a:t>' </a:t>
            </a:r>
            <a:r>
              <a:rPr lang="ko-KR" altLang="en-US" sz="1700" dirty="0">
                <a:latin typeface="+mn-ea"/>
                <a:cs typeface="Gulim"/>
              </a:rPr>
              <a:t>상태로 판단하는 우선순위 규칙을 적용하여 실제 학습 방해 상황을 정교하게 감지한다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7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1.2. </a:t>
            </a:r>
            <a:r>
              <a:rPr lang="ko-KR" altLang="en-US" sz="1700" dirty="0">
                <a:latin typeface="+mn-ea"/>
                <a:cs typeface="Gulim"/>
              </a:rPr>
              <a:t>앱 중심 세션 연동 및 동적 설정 반영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YOLO </a:t>
            </a:r>
            <a:r>
              <a:rPr lang="ko-KR" altLang="en-US" sz="1700" dirty="0">
                <a:latin typeface="+mn-ea"/>
                <a:cs typeface="Gulim"/>
              </a:rPr>
              <a:t>클라이언트가 자체적으로 세션을 시작하던 기존 방식에서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안드로이드 앱이 시작한 세션에 연결되는 방식으로 변경되었다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클라이언트는 시작 시 서버의 </a:t>
            </a:r>
            <a:r>
              <a:rPr lang="en-US" altLang="ko-KR" sz="1700" dirty="0">
                <a:latin typeface="+mn-ea"/>
                <a:cs typeface="Gulim"/>
              </a:rPr>
              <a:t>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/study/sessions/active/ API</a:t>
            </a:r>
            <a:r>
              <a:rPr lang="ko-KR" altLang="en-US" sz="1700" dirty="0">
                <a:latin typeface="+mn-ea"/>
                <a:cs typeface="Gulim"/>
              </a:rPr>
              <a:t>를 호출하여 활성화된 세션을 찾는다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또한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세션 진행 중에도 </a:t>
            </a:r>
            <a:r>
              <a:rPr lang="en-US" altLang="ko-KR" sz="1700" dirty="0">
                <a:latin typeface="+mn-ea"/>
                <a:cs typeface="Gulim"/>
              </a:rPr>
              <a:t>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/study/sessions/{id}/config/ API</a:t>
            </a:r>
            <a:r>
              <a:rPr lang="ko-KR" altLang="en-US" sz="1700" dirty="0">
                <a:latin typeface="+mn-ea"/>
                <a:cs typeface="Gulim"/>
              </a:rPr>
              <a:t>를 주기적으로 </a:t>
            </a:r>
            <a:r>
              <a:rPr lang="ko-KR" altLang="en-US" sz="1700" dirty="0" err="1">
                <a:latin typeface="+mn-ea"/>
                <a:cs typeface="Gulim"/>
              </a:rPr>
              <a:t>폴링하여</a:t>
            </a:r>
            <a:r>
              <a:rPr lang="ko-KR" altLang="en-US" sz="1700" dirty="0">
                <a:latin typeface="+mn-ea"/>
                <a:cs typeface="Gulim"/>
              </a:rPr>
              <a:t> 앱에서 변경된 </a:t>
            </a:r>
            <a:r>
              <a:rPr lang="en-US" altLang="ko-KR" sz="1700" dirty="0">
                <a:latin typeface="+mn-ea"/>
                <a:cs typeface="Gulim"/>
              </a:rPr>
              <a:t>＇</a:t>
            </a:r>
            <a:r>
              <a:rPr lang="ko-KR" altLang="en-US" sz="1700" dirty="0">
                <a:latin typeface="+mn-ea"/>
                <a:cs typeface="Gulim"/>
              </a:rPr>
              <a:t>공부 오브젝트</a:t>
            </a:r>
            <a:r>
              <a:rPr lang="en-US" altLang="ko-KR" sz="1700" dirty="0">
                <a:latin typeface="+mn-ea"/>
                <a:cs typeface="Gulim"/>
              </a:rPr>
              <a:t>' </a:t>
            </a:r>
            <a:r>
              <a:rPr lang="ko-KR" altLang="en-US" sz="1700" dirty="0">
                <a:latin typeface="+mn-ea"/>
                <a:cs typeface="Gulim"/>
              </a:rPr>
              <a:t>설정을 실시간으로 받아와 자신의 판단 기준에 즉시 반영한다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7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1.3. </a:t>
            </a:r>
            <a:r>
              <a:rPr lang="ko-KR" altLang="en-US" sz="1700" dirty="0">
                <a:latin typeface="+mn-ea"/>
                <a:cs typeface="Gulim"/>
              </a:rPr>
              <a:t>조건부 이벤트 및 이미지 전송 최적화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네트워크 트래픽과 서버 부하를 최소화하기 위해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모든 프레임의 정보를 전송하는 대신 의미 있는 변화가 발생했을 때만 데이터를 전송한다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데이터는</a:t>
            </a:r>
            <a:endParaRPr lang="en-US" altLang="ko-KR" sz="17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공부 상태</a:t>
            </a:r>
            <a:r>
              <a:rPr lang="en-US" altLang="ko-KR" sz="1700" dirty="0">
                <a:latin typeface="+mn-ea"/>
                <a:cs typeface="Gulim"/>
              </a:rPr>
              <a:t>(`STUDY`, `DISTRACTED`, `AWAY`)</a:t>
            </a:r>
            <a:r>
              <a:rPr lang="ko-KR" altLang="en-US" sz="1700" dirty="0">
                <a:latin typeface="+mn-ea"/>
                <a:cs typeface="Gulim"/>
              </a:rPr>
              <a:t>가 변경되거나</a:t>
            </a:r>
            <a:endParaRPr lang="en-US" altLang="ko-KR" sz="17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새로운 </a:t>
            </a:r>
            <a:r>
              <a:rPr lang="en-US" altLang="ko-KR" sz="1700" dirty="0">
                <a:latin typeface="+mn-ea"/>
                <a:cs typeface="Gulim"/>
              </a:rPr>
              <a:t>’</a:t>
            </a:r>
            <a:r>
              <a:rPr lang="ko-KR" altLang="en-US" sz="1700" dirty="0">
                <a:latin typeface="+mn-ea"/>
                <a:cs typeface="Gulim"/>
              </a:rPr>
              <a:t>공부 오브젝트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가 화면에 등장했을 때만 서버로 전송된다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7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4EF0-E22E-8146-473C-478BB762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043644B-F97B-6E87-C9C1-CF874ADB60F4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23B7223-A5E7-FDEC-0E1B-69977DBC7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E2E72A0-00BA-F2D9-67CC-BF81A67A40EA}"/>
              </a:ext>
            </a:extLst>
          </p:cNvPr>
          <p:cNvSpPr txBox="1"/>
          <p:nvPr/>
        </p:nvSpPr>
        <p:spPr>
          <a:xfrm>
            <a:off x="574040" y="943420"/>
            <a:ext cx="8080375" cy="56226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700" spc="-5" dirty="0">
                <a:solidFill>
                  <a:srgbClr val="558ED5"/>
                </a:solidFill>
                <a:latin typeface="+mn-ea"/>
                <a:cs typeface="Malgun Gothic"/>
              </a:rPr>
              <a:t>Service System (Django </a:t>
            </a:r>
            <a:r>
              <a:rPr lang="ko-KR" altLang="en-US" sz="1700" spc="-5" dirty="0">
                <a:solidFill>
                  <a:srgbClr val="558ED5"/>
                </a:solidFill>
                <a:latin typeface="+mn-ea"/>
                <a:cs typeface="Malgun Gothic"/>
              </a:rPr>
              <a:t>서버</a:t>
            </a:r>
            <a:r>
              <a:rPr lang="en-US" altLang="ko-KR" sz="17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2.1. </a:t>
            </a:r>
            <a:r>
              <a:rPr lang="ko-KR" altLang="en-US" sz="1700" dirty="0">
                <a:latin typeface="+mn-ea"/>
                <a:cs typeface="Gulim"/>
              </a:rPr>
              <a:t>앱 중심 세션 관리를 위한 </a:t>
            </a:r>
            <a:r>
              <a:rPr lang="en-US" altLang="ko-KR" sz="1700" dirty="0">
                <a:latin typeface="+mn-ea"/>
                <a:cs typeface="Gulim"/>
              </a:rPr>
              <a:t>API </a:t>
            </a:r>
            <a:r>
              <a:rPr lang="ko-KR" altLang="en-US" sz="1700" dirty="0">
                <a:latin typeface="+mn-ea"/>
                <a:cs typeface="Gulim"/>
              </a:rPr>
              <a:t>제공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안드로이드 앱이 세션의 전체 생명주기를 제어할 수 있도록 새로운 </a:t>
            </a:r>
            <a:r>
              <a:rPr lang="en-US" altLang="ko-KR" sz="1700" dirty="0">
                <a:latin typeface="+mn-ea"/>
                <a:cs typeface="Gulim"/>
              </a:rPr>
              <a:t>API </a:t>
            </a:r>
            <a:r>
              <a:rPr lang="ko-KR" altLang="en-US" sz="1700" dirty="0" err="1">
                <a:latin typeface="+mn-ea"/>
                <a:cs typeface="Gulim"/>
              </a:rPr>
              <a:t>엔드포인트들을</a:t>
            </a:r>
            <a:r>
              <a:rPr lang="ko-KR" altLang="en-US" sz="1700" dirty="0">
                <a:latin typeface="+mn-ea"/>
                <a:cs typeface="Gulim"/>
              </a:rPr>
              <a:t> 구현했다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앱은 이 </a:t>
            </a:r>
            <a:r>
              <a:rPr lang="en-US" altLang="ko-KR" sz="1700" dirty="0">
                <a:latin typeface="+mn-ea"/>
                <a:cs typeface="Gulim"/>
              </a:rPr>
              <a:t>API</a:t>
            </a:r>
            <a:r>
              <a:rPr lang="ko-KR" altLang="en-US" sz="1700" dirty="0">
                <a:latin typeface="+mn-ea"/>
                <a:cs typeface="Gulim"/>
              </a:rPr>
              <a:t>들을 통해 세션을 시작</a:t>
            </a:r>
            <a:r>
              <a:rPr lang="en-US" altLang="ko-KR" sz="1700" dirty="0">
                <a:latin typeface="+mn-ea"/>
                <a:cs typeface="Gulim"/>
              </a:rPr>
              <a:t>(POST/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/study/sessions/), </a:t>
            </a:r>
            <a:r>
              <a:rPr lang="ko-KR" altLang="en-US" sz="1700" dirty="0">
                <a:latin typeface="+mn-ea"/>
                <a:cs typeface="Gulim"/>
              </a:rPr>
              <a:t>종료</a:t>
            </a:r>
            <a:r>
              <a:rPr lang="en-US" altLang="ko-KR" sz="1700" dirty="0">
                <a:latin typeface="+mn-ea"/>
                <a:cs typeface="Gulim"/>
              </a:rPr>
              <a:t>(POST 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/study/sessions/{id}/end/), </a:t>
            </a:r>
            <a:r>
              <a:rPr lang="ko-KR" altLang="en-US" sz="1700" dirty="0">
                <a:latin typeface="+mn-ea"/>
                <a:cs typeface="Gulim"/>
              </a:rPr>
              <a:t>그리고 현재 활성화된 세션 정보를 조회</a:t>
            </a:r>
            <a:r>
              <a:rPr lang="en-US" altLang="ko-KR" sz="1700" dirty="0">
                <a:latin typeface="+mn-ea"/>
                <a:cs typeface="Gulim"/>
              </a:rPr>
              <a:t>(GET 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/study/sessions/active/)</a:t>
            </a:r>
            <a:r>
              <a:rPr lang="ko-KR" altLang="en-US" sz="1700" dirty="0">
                <a:latin typeface="+mn-ea"/>
                <a:cs typeface="Gulim"/>
              </a:rPr>
              <a:t>할 수 있다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7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2.2. </a:t>
            </a:r>
            <a:r>
              <a:rPr lang="ko-KR" altLang="en-US" sz="1700" dirty="0">
                <a:latin typeface="+mn-ea"/>
                <a:cs typeface="Gulim"/>
              </a:rPr>
              <a:t>실시간 데이터 집계 및 상태 제공 </a:t>
            </a:r>
            <a:r>
              <a:rPr lang="en-US" altLang="ko-KR" sz="1700" dirty="0">
                <a:latin typeface="+mn-ea"/>
                <a:cs typeface="Gulim"/>
              </a:rPr>
              <a:t>API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 err="1">
                <a:latin typeface="+mn-ea"/>
                <a:cs typeface="Gulim"/>
              </a:rPr>
              <a:t>StudySessionSerializer</a:t>
            </a:r>
            <a:r>
              <a:rPr lang="ko-KR" altLang="en-US" sz="1700" dirty="0">
                <a:latin typeface="+mn-ea"/>
                <a:cs typeface="Gulim"/>
              </a:rPr>
              <a:t>에 </a:t>
            </a:r>
            <a:r>
              <a:rPr lang="en-US" altLang="ko-KR" sz="1700" dirty="0" err="1">
                <a:latin typeface="+mn-ea"/>
                <a:cs typeface="Gulim"/>
              </a:rPr>
              <a:t>SerializerMethodField</a:t>
            </a:r>
            <a:r>
              <a:rPr lang="ko-KR" altLang="en-US" sz="1700" dirty="0">
                <a:latin typeface="+mn-ea"/>
                <a:cs typeface="Gulim"/>
              </a:rPr>
              <a:t>를 도입하여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진행 중인 세션에 대한 조회 요청이 올 때마다 서버가 현재 시점까지의 </a:t>
            </a:r>
            <a:r>
              <a:rPr lang="en-US" altLang="ko-KR" sz="1700" dirty="0" err="1">
                <a:latin typeface="+mn-ea"/>
                <a:cs typeface="Gulim"/>
              </a:rPr>
              <a:t>study_duration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en-US" altLang="ko-KR" sz="1700" dirty="0" err="1">
                <a:latin typeface="+mn-ea"/>
                <a:cs typeface="Gulim"/>
              </a:rPr>
              <a:t>distracted_duration</a:t>
            </a:r>
            <a:r>
              <a:rPr lang="en-US" altLang="ko-KR" sz="1700" dirty="0">
                <a:latin typeface="+mn-ea"/>
                <a:cs typeface="Gulim"/>
              </a:rPr>
              <a:t> </a:t>
            </a:r>
            <a:r>
              <a:rPr lang="ko-KR" altLang="en-US" sz="1700" dirty="0">
                <a:latin typeface="+mn-ea"/>
                <a:cs typeface="Gulim"/>
              </a:rPr>
              <a:t>등과 같은 집계 시간을 동적으로 계산하여 제공한다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또한</a:t>
            </a:r>
            <a:r>
              <a:rPr lang="en-US" altLang="ko-KR" sz="1700" dirty="0">
                <a:latin typeface="+mn-ea"/>
                <a:cs typeface="Gulim"/>
              </a:rPr>
              <a:t>,</a:t>
            </a:r>
            <a:r>
              <a:rPr lang="ko-KR" altLang="en-US" sz="1700" dirty="0">
                <a:latin typeface="+mn-ea"/>
                <a:cs typeface="Gulim"/>
              </a:rPr>
              <a:t>가장 최근의 </a:t>
            </a:r>
            <a:r>
              <a:rPr lang="en-US" altLang="ko-KR" sz="1700" dirty="0" err="1">
                <a:latin typeface="+mn-ea"/>
                <a:cs typeface="Gulim"/>
              </a:rPr>
              <a:t>StudyEvent</a:t>
            </a:r>
            <a:r>
              <a:rPr lang="en-US" altLang="ko-KR" sz="1700" dirty="0">
                <a:latin typeface="+mn-ea"/>
                <a:cs typeface="Gulim"/>
              </a:rPr>
              <a:t> </a:t>
            </a:r>
            <a:r>
              <a:rPr lang="ko-KR" altLang="en-US" sz="1700" dirty="0">
                <a:latin typeface="+mn-ea"/>
                <a:cs typeface="Gulim"/>
              </a:rPr>
              <a:t>상태를 </a:t>
            </a:r>
            <a:r>
              <a:rPr lang="en-US" altLang="ko-KR" sz="1700" dirty="0" err="1">
                <a:latin typeface="+mn-ea"/>
                <a:cs typeface="Gulim"/>
              </a:rPr>
              <a:t>current_status</a:t>
            </a:r>
            <a:r>
              <a:rPr lang="en-US" altLang="ko-KR" sz="1700" dirty="0">
                <a:latin typeface="+mn-ea"/>
                <a:cs typeface="Gulim"/>
              </a:rPr>
              <a:t> </a:t>
            </a:r>
            <a:r>
              <a:rPr lang="ko-KR" altLang="en-US" sz="1700" dirty="0">
                <a:latin typeface="+mn-ea"/>
                <a:cs typeface="Gulim"/>
              </a:rPr>
              <a:t>필드에 담아 반환함으로써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클라이언트가 항상 최신 정보를 표시할 수 있도록 지원한다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7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2.3. </a:t>
            </a:r>
            <a:r>
              <a:rPr lang="ko-KR" altLang="en-US" sz="1700" dirty="0">
                <a:latin typeface="+mn-ea"/>
                <a:cs typeface="Gulim"/>
              </a:rPr>
              <a:t>상세 학습 이력 및 통계 제공 </a:t>
            </a:r>
            <a:r>
              <a:rPr lang="en-US" altLang="ko-KR" sz="1700" dirty="0">
                <a:latin typeface="+mn-ea"/>
                <a:cs typeface="Gulim"/>
              </a:rPr>
              <a:t>API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클라이언트의 데이터 시각화를 위해 다음과 같은 조회 전용 </a:t>
            </a:r>
            <a:r>
              <a:rPr lang="en-US" altLang="ko-KR" sz="1700" dirty="0">
                <a:latin typeface="+mn-ea"/>
                <a:cs typeface="Gulim"/>
              </a:rPr>
              <a:t>API</a:t>
            </a:r>
            <a:r>
              <a:rPr lang="ko-KR" altLang="en-US" sz="1700" dirty="0">
                <a:latin typeface="+mn-ea"/>
                <a:cs typeface="Gulim"/>
              </a:rPr>
              <a:t>들을 구현했다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  <a:r>
              <a:rPr lang="ko-KR" altLang="en-US" sz="1700" dirty="0">
                <a:latin typeface="+mn-ea"/>
                <a:cs typeface="Gulim"/>
              </a:rPr>
              <a:t>히스토리 </a:t>
            </a:r>
            <a:r>
              <a:rPr lang="en-US" altLang="ko-KR" sz="1700" dirty="0">
                <a:latin typeface="+mn-ea"/>
                <a:cs typeface="Gulim"/>
              </a:rPr>
              <a:t>API: </a:t>
            </a:r>
            <a:r>
              <a:rPr lang="ko-KR" altLang="en-US" sz="1700" dirty="0">
                <a:latin typeface="+mn-ea"/>
                <a:cs typeface="Gulim"/>
              </a:rPr>
              <a:t>완료된 세션들의 목록</a:t>
            </a:r>
            <a:r>
              <a:rPr lang="en-US" altLang="ko-KR" sz="1700" dirty="0">
                <a:latin typeface="+mn-ea"/>
                <a:cs typeface="Gulim"/>
              </a:rPr>
              <a:t>(GET 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/history/sessions/)</a:t>
            </a:r>
            <a:r>
              <a:rPr lang="ko-KR" altLang="en-US" sz="1700" dirty="0">
                <a:latin typeface="+mn-ea"/>
                <a:cs typeface="Gulim"/>
              </a:rPr>
              <a:t>과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각 세션의 상세 타임라인</a:t>
            </a:r>
            <a:r>
              <a:rPr lang="en-US" altLang="ko-KR" sz="1700" dirty="0">
                <a:latin typeface="+mn-ea"/>
                <a:cs typeface="Gulim"/>
              </a:rPr>
              <a:t>(</a:t>
            </a:r>
            <a:r>
              <a:rPr lang="ko-KR" altLang="en-US" sz="1700" dirty="0">
                <a:latin typeface="+mn-ea"/>
                <a:cs typeface="Gulim"/>
              </a:rPr>
              <a:t>이벤트와 캡처 이미지 </a:t>
            </a:r>
            <a:r>
              <a:rPr lang="en-US" altLang="ko-KR" sz="1700" dirty="0">
                <a:latin typeface="+mn-ea"/>
                <a:cs typeface="Gulim"/>
              </a:rPr>
              <a:t>URL </a:t>
            </a:r>
            <a:r>
              <a:rPr lang="ko-KR" altLang="en-US" sz="1700" dirty="0">
                <a:latin typeface="+mn-ea"/>
                <a:cs typeface="Gulim"/>
              </a:rPr>
              <a:t>포함</a:t>
            </a:r>
            <a:r>
              <a:rPr lang="en-US" altLang="ko-KR" sz="1700" dirty="0">
                <a:latin typeface="+mn-ea"/>
                <a:cs typeface="Gulim"/>
              </a:rPr>
              <a:t>) (GET/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/history/session/{id}/timeline/)</a:t>
            </a:r>
            <a:r>
              <a:rPr lang="ko-KR" altLang="en-US" sz="1700" dirty="0">
                <a:latin typeface="+mn-ea"/>
                <a:cs typeface="Gulim"/>
              </a:rPr>
              <a:t>을 제공한다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통계 </a:t>
            </a:r>
            <a:r>
              <a:rPr lang="en-US" altLang="ko-KR" sz="1700" dirty="0">
                <a:latin typeface="+mn-ea"/>
                <a:cs typeface="Gulim"/>
              </a:rPr>
              <a:t>API: '</a:t>
            </a:r>
            <a:r>
              <a:rPr lang="ko-KR" altLang="en-US" sz="1700" dirty="0">
                <a:latin typeface="+mn-ea"/>
                <a:cs typeface="Gulim"/>
              </a:rPr>
              <a:t>오늘</a:t>
            </a:r>
            <a:r>
              <a:rPr lang="en-US" altLang="ko-KR" sz="1700" dirty="0">
                <a:latin typeface="+mn-ea"/>
                <a:cs typeface="Gulim"/>
              </a:rPr>
              <a:t>', '</a:t>
            </a:r>
            <a:r>
              <a:rPr lang="ko-KR" altLang="en-US" sz="1700" dirty="0">
                <a:latin typeface="+mn-ea"/>
                <a:cs typeface="Gulim"/>
              </a:rPr>
              <a:t>주간</a:t>
            </a:r>
            <a:r>
              <a:rPr lang="en-US" altLang="ko-KR" sz="1700" dirty="0">
                <a:latin typeface="+mn-ea"/>
                <a:cs typeface="Gulim"/>
              </a:rPr>
              <a:t>', '</a:t>
            </a:r>
            <a:r>
              <a:rPr lang="ko-KR" altLang="en-US" sz="1700" dirty="0">
                <a:latin typeface="+mn-ea"/>
                <a:cs typeface="Gulim"/>
              </a:rPr>
              <a:t>월간</a:t>
            </a:r>
            <a:r>
              <a:rPr lang="en-US" altLang="ko-KR" sz="1700" dirty="0">
                <a:latin typeface="+mn-ea"/>
                <a:cs typeface="Gulim"/>
              </a:rPr>
              <a:t>' </a:t>
            </a:r>
            <a:r>
              <a:rPr lang="ko-KR" altLang="en-US" sz="1700" dirty="0">
                <a:latin typeface="+mn-ea"/>
                <a:cs typeface="Gulim"/>
              </a:rPr>
              <a:t>단위로 집계된 통계 데이터를 제공하여</a:t>
            </a:r>
            <a:r>
              <a:rPr lang="en-US" altLang="ko-KR" sz="1700" dirty="0">
                <a:latin typeface="+mn-ea"/>
                <a:cs typeface="Gulim"/>
              </a:rPr>
              <a:t>(GET 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/stats/...), </a:t>
            </a:r>
            <a:r>
              <a:rPr lang="ko-KR" altLang="en-US" sz="1700" dirty="0">
                <a:latin typeface="+mn-ea"/>
                <a:cs typeface="Gulim"/>
              </a:rPr>
              <a:t>클라이언트가 차트를 생성할 수 있도록 지원한다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  <a:endParaRPr sz="17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711031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643A-6930-569A-CFEA-2F322016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99A7F9A-9932-173B-F09B-5A5508361460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2B81AA-5253-626A-EDE3-B60F77E258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6BAACCC-BBFE-32B3-2945-CF4A570DA5C5}"/>
              </a:ext>
            </a:extLst>
          </p:cNvPr>
          <p:cNvSpPr txBox="1"/>
          <p:nvPr/>
        </p:nvSpPr>
        <p:spPr>
          <a:xfrm>
            <a:off x="574040" y="1124817"/>
            <a:ext cx="8080375" cy="5002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500" spc="-5" dirty="0">
                <a:solidFill>
                  <a:srgbClr val="558ED5"/>
                </a:solidFill>
                <a:latin typeface="+mn-ea"/>
                <a:cs typeface="Malgun Gothic"/>
              </a:rPr>
              <a:t>Client System (Android </a:t>
            </a:r>
            <a:r>
              <a:rPr lang="ko-KR" altLang="en-US" sz="1500" spc="-5" dirty="0">
                <a:solidFill>
                  <a:srgbClr val="558ED5"/>
                </a:solidFill>
                <a:latin typeface="+mn-ea"/>
                <a:cs typeface="Malgun Gothic"/>
              </a:rPr>
              <a:t>앱</a:t>
            </a:r>
            <a:r>
              <a:rPr lang="en-US" altLang="ko-KR" sz="15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500" dirty="0">
                <a:latin typeface="+mn-ea"/>
                <a:cs typeface="Gulim"/>
              </a:rPr>
              <a:t>3.1. </a:t>
            </a:r>
            <a:r>
              <a:rPr lang="ko-KR" altLang="en-US" sz="1500" dirty="0">
                <a:latin typeface="+mn-ea"/>
                <a:cs typeface="Gulim"/>
              </a:rPr>
              <a:t>앱 중심의 세션 시작</a:t>
            </a:r>
            <a:r>
              <a:rPr lang="en-US" altLang="ko-KR" sz="1500" dirty="0">
                <a:latin typeface="+mn-ea"/>
                <a:cs typeface="Gulim"/>
              </a:rPr>
              <a:t>/</a:t>
            </a:r>
            <a:r>
              <a:rPr lang="ko-KR" altLang="en-US" sz="1500" dirty="0">
                <a:latin typeface="+mn-ea"/>
                <a:cs typeface="Gulim"/>
              </a:rPr>
              <a:t>종료 시나리오 구현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홈 화면</a:t>
            </a:r>
            <a:r>
              <a:rPr lang="en-US" altLang="ko-KR" sz="1500" dirty="0">
                <a:latin typeface="+mn-ea"/>
                <a:cs typeface="Gulim"/>
              </a:rPr>
              <a:t>(`</a:t>
            </a:r>
            <a:r>
              <a:rPr lang="en-US" altLang="ko-KR" sz="1500" dirty="0" err="1">
                <a:latin typeface="+mn-ea"/>
                <a:cs typeface="Gulim"/>
              </a:rPr>
              <a:t>HomeFragment</a:t>
            </a:r>
            <a:r>
              <a:rPr lang="en-US" altLang="ko-KR" sz="1500" dirty="0">
                <a:latin typeface="+mn-ea"/>
                <a:cs typeface="Gulim"/>
              </a:rPr>
              <a:t>`)</a:t>
            </a:r>
            <a:r>
              <a:rPr lang="ko-KR" altLang="en-US" sz="1500" dirty="0">
                <a:latin typeface="+mn-ea"/>
                <a:cs typeface="Gulim"/>
              </a:rPr>
              <a:t>을 세션 제어의 중심으로 구현했다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사용자는 이 화면에서 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공부 오브젝트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를 선택한 후 </a:t>
            </a:r>
            <a:r>
              <a:rPr lang="en-US" altLang="ko-KR" sz="1500" dirty="0">
                <a:latin typeface="+mn-ea"/>
                <a:cs typeface="Gulim"/>
              </a:rPr>
              <a:t>＇</a:t>
            </a:r>
            <a:r>
              <a:rPr lang="ko-KR" altLang="en-US" sz="1500" dirty="0">
                <a:latin typeface="+mn-ea"/>
                <a:cs typeface="Gulim"/>
              </a:rPr>
              <a:t>공부 시작</a:t>
            </a:r>
            <a:r>
              <a:rPr lang="en-US" altLang="ko-KR" sz="1500" dirty="0">
                <a:latin typeface="+mn-ea"/>
                <a:cs typeface="Gulim"/>
              </a:rPr>
              <a:t>'/'</a:t>
            </a:r>
            <a:r>
              <a:rPr lang="ko-KR" altLang="en-US" sz="1500" dirty="0">
                <a:latin typeface="+mn-ea"/>
                <a:cs typeface="Gulim"/>
              </a:rPr>
              <a:t>공부 종료</a:t>
            </a:r>
            <a:r>
              <a:rPr lang="en-US" altLang="ko-KR" sz="1500" dirty="0">
                <a:latin typeface="+mn-ea"/>
                <a:cs typeface="Gulim"/>
              </a:rPr>
              <a:t>' </a:t>
            </a:r>
            <a:r>
              <a:rPr lang="ko-KR" altLang="en-US" sz="1500" dirty="0">
                <a:latin typeface="+mn-ea"/>
                <a:cs typeface="Gulim"/>
              </a:rPr>
              <a:t>버튼을 눌러 직접 세션을 시작하고 종료할 수 있다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이때</a:t>
            </a:r>
            <a:r>
              <a:rPr lang="en-US" altLang="ko-KR" sz="1500" dirty="0">
                <a:latin typeface="+mn-ea"/>
                <a:cs typeface="Gulim"/>
              </a:rPr>
              <a:t>, </a:t>
            </a:r>
            <a:r>
              <a:rPr lang="en-US" altLang="ko-KR" sz="1500" dirty="0" err="1">
                <a:latin typeface="+mn-ea"/>
                <a:cs typeface="Gulim"/>
              </a:rPr>
              <a:t>AuthManager</a:t>
            </a:r>
            <a:r>
              <a:rPr lang="ko-KR" altLang="en-US" sz="1500" dirty="0">
                <a:latin typeface="+mn-ea"/>
                <a:cs typeface="Gulim"/>
              </a:rPr>
              <a:t>를 통해 획득한 인증 토큰을 사용하여 서버와 통신한다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5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500" dirty="0">
                <a:latin typeface="+mn-ea"/>
                <a:cs typeface="Gulim"/>
              </a:rPr>
              <a:t>3.2. </a:t>
            </a:r>
            <a:r>
              <a:rPr lang="ko-KR" altLang="en-US" sz="1500" dirty="0">
                <a:latin typeface="+mn-ea"/>
                <a:cs typeface="Gulim"/>
              </a:rPr>
              <a:t>실시간 세션 상태 및 시간 업데이트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홈 화면은 </a:t>
            </a:r>
            <a:r>
              <a:rPr lang="en-US" altLang="ko-KR" sz="1500" dirty="0">
                <a:latin typeface="+mn-ea"/>
                <a:cs typeface="Gulim"/>
              </a:rPr>
              <a:t>Handler</a:t>
            </a:r>
            <a:r>
              <a:rPr lang="ko-KR" altLang="en-US" sz="1500" dirty="0">
                <a:latin typeface="+mn-ea"/>
                <a:cs typeface="Gulim"/>
              </a:rPr>
              <a:t>와 </a:t>
            </a:r>
            <a:r>
              <a:rPr lang="en-US" altLang="ko-KR" sz="1500" dirty="0">
                <a:latin typeface="+mn-ea"/>
                <a:cs typeface="Gulim"/>
              </a:rPr>
              <a:t>Runnable</a:t>
            </a:r>
            <a:r>
              <a:rPr lang="ko-KR" altLang="en-US" sz="1500" dirty="0">
                <a:latin typeface="+mn-ea"/>
                <a:cs typeface="Gulim"/>
              </a:rPr>
              <a:t>을 사용하여 </a:t>
            </a:r>
            <a:r>
              <a:rPr lang="en-US" altLang="ko-KR" sz="1500" dirty="0">
                <a:latin typeface="+mn-ea"/>
                <a:cs typeface="Gulim"/>
              </a:rPr>
              <a:t>5</a:t>
            </a:r>
            <a:r>
              <a:rPr lang="ko-KR" altLang="en-US" sz="1500" dirty="0">
                <a:latin typeface="+mn-ea"/>
                <a:cs typeface="Gulim"/>
              </a:rPr>
              <a:t>초마다 주기적으로 서버의 활성 세션 정보를 가져온다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이를 통해 </a:t>
            </a:r>
            <a:r>
              <a:rPr lang="en-US" altLang="ko-KR" sz="1500" dirty="0">
                <a:latin typeface="+mn-ea"/>
                <a:cs typeface="Gulim"/>
              </a:rPr>
              <a:t>YOLO </a:t>
            </a:r>
            <a:r>
              <a:rPr lang="ko-KR" altLang="en-US" sz="1500" dirty="0">
                <a:latin typeface="+mn-ea"/>
                <a:cs typeface="Gulim"/>
              </a:rPr>
              <a:t>클라이언트가 판단한 현재 공부 상태</a:t>
            </a:r>
            <a:r>
              <a:rPr lang="en-US" altLang="ko-KR" sz="1500" dirty="0">
                <a:latin typeface="+mn-ea"/>
                <a:cs typeface="Gulim"/>
              </a:rPr>
              <a:t>(STUDY, DISTRACTED </a:t>
            </a:r>
            <a:r>
              <a:rPr lang="ko-KR" altLang="en-US" sz="1500" dirty="0">
                <a:latin typeface="+mn-ea"/>
                <a:cs typeface="Gulim"/>
              </a:rPr>
              <a:t>등</a:t>
            </a:r>
            <a:r>
              <a:rPr lang="en-US" altLang="ko-KR" sz="1500" dirty="0">
                <a:latin typeface="+mn-ea"/>
                <a:cs typeface="Gulim"/>
              </a:rPr>
              <a:t>)</a:t>
            </a:r>
            <a:r>
              <a:rPr lang="ko-KR" altLang="en-US" sz="1500" dirty="0">
                <a:latin typeface="+mn-ea"/>
                <a:cs typeface="Gulim"/>
              </a:rPr>
              <a:t>와 동적으로 집계된 공부 시간</a:t>
            </a:r>
            <a:r>
              <a:rPr lang="en-US" altLang="ko-KR" sz="1500" dirty="0">
                <a:latin typeface="+mn-ea"/>
                <a:cs typeface="Gulim"/>
              </a:rPr>
              <a:t>/</a:t>
            </a:r>
            <a:r>
              <a:rPr lang="ko-KR" altLang="en-US" sz="1500" dirty="0">
                <a:latin typeface="+mn-ea"/>
                <a:cs typeface="Gulim"/>
              </a:rPr>
              <a:t>산만 시간 등을 거의 실시간으로 사용자에게 보여준다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5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500" dirty="0">
                <a:latin typeface="+mn-ea"/>
                <a:cs typeface="Gulim"/>
              </a:rPr>
              <a:t>3.3. </a:t>
            </a:r>
            <a:r>
              <a:rPr lang="ko-KR" altLang="en-US" sz="1500" dirty="0">
                <a:latin typeface="+mn-ea"/>
                <a:cs typeface="Gulim"/>
              </a:rPr>
              <a:t>학습 통계 및 인사이트 시각화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통계 화면</a:t>
            </a:r>
            <a:r>
              <a:rPr lang="en-US" altLang="ko-KR" sz="1500" dirty="0">
                <a:latin typeface="+mn-ea"/>
                <a:cs typeface="Gulim"/>
              </a:rPr>
              <a:t>(`</a:t>
            </a:r>
            <a:r>
              <a:rPr lang="en-US" altLang="ko-KR" sz="1500" dirty="0" err="1">
                <a:latin typeface="+mn-ea"/>
                <a:cs typeface="Gulim"/>
              </a:rPr>
              <a:t>StatsFragment</a:t>
            </a:r>
            <a:r>
              <a:rPr lang="en-US" altLang="ko-KR" sz="1500" dirty="0">
                <a:latin typeface="+mn-ea"/>
                <a:cs typeface="Gulim"/>
              </a:rPr>
              <a:t>`)</a:t>
            </a:r>
            <a:r>
              <a:rPr lang="ko-KR" altLang="en-US" sz="1500" dirty="0">
                <a:latin typeface="+mn-ea"/>
                <a:cs typeface="Gulim"/>
              </a:rPr>
              <a:t>은 서버로부터 받은 집계 데이터를 </a:t>
            </a:r>
            <a:r>
              <a:rPr lang="en-US" altLang="ko-KR" sz="1500" dirty="0" err="1">
                <a:latin typeface="+mn-ea"/>
                <a:cs typeface="Gulim"/>
              </a:rPr>
              <a:t>MPAndroidChart</a:t>
            </a:r>
            <a:r>
              <a:rPr lang="en-US" altLang="ko-KR" sz="1500" dirty="0">
                <a:latin typeface="+mn-ea"/>
                <a:cs typeface="Gulim"/>
              </a:rPr>
              <a:t> </a:t>
            </a:r>
            <a:r>
              <a:rPr lang="ko-KR" altLang="en-US" sz="1500" dirty="0">
                <a:latin typeface="+mn-ea"/>
                <a:cs typeface="Gulim"/>
              </a:rPr>
              <a:t>라이브러리를 통해 막대 및 라인 차트로 </a:t>
            </a:r>
            <a:r>
              <a:rPr lang="ko-KR" altLang="en-US" sz="1500" dirty="0" err="1">
                <a:latin typeface="+mn-ea"/>
                <a:cs typeface="Gulim"/>
              </a:rPr>
              <a:t>시각화한다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또한</a:t>
            </a:r>
            <a:r>
              <a:rPr lang="en-US" altLang="ko-KR" sz="1500" dirty="0">
                <a:latin typeface="+mn-ea"/>
                <a:cs typeface="Gulim"/>
              </a:rPr>
              <a:t>, </a:t>
            </a:r>
            <a:r>
              <a:rPr lang="ko-KR" altLang="en-US" sz="1500" dirty="0">
                <a:latin typeface="+mn-ea"/>
                <a:cs typeface="Gulim"/>
              </a:rPr>
              <a:t>차트 하단에는 </a:t>
            </a:r>
            <a:r>
              <a:rPr lang="en-US" altLang="ko-KR" sz="1500" dirty="0">
                <a:latin typeface="+mn-ea"/>
                <a:cs typeface="Gulim"/>
              </a:rPr>
              <a:t>"</a:t>
            </a:r>
            <a:r>
              <a:rPr lang="ko-KR" altLang="en-US" sz="1500" dirty="0">
                <a:latin typeface="+mn-ea"/>
                <a:cs typeface="Gulim"/>
              </a:rPr>
              <a:t>주간 총 공부 시간</a:t>
            </a:r>
            <a:r>
              <a:rPr lang="en-US" altLang="ko-KR" sz="1500" dirty="0">
                <a:latin typeface="+mn-ea"/>
                <a:cs typeface="Gulim"/>
              </a:rPr>
              <a:t>", "</a:t>
            </a:r>
            <a:r>
              <a:rPr lang="ko-KR" altLang="en-US" sz="1500" dirty="0">
                <a:latin typeface="+mn-ea"/>
                <a:cs typeface="Gulim"/>
              </a:rPr>
              <a:t>최고의 공부 요일</a:t>
            </a:r>
            <a:r>
              <a:rPr lang="en-US" altLang="ko-KR" sz="1500" dirty="0">
                <a:latin typeface="+mn-ea"/>
                <a:cs typeface="Gulim"/>
              </a:rPr>
              <a:t>"</a:t>
            </a:r>
            <a:r>
              <a:rPr lang="ko-KR" altLang="en-US" sz="1500" dirty="0">
                <a:latin typeface="+mn-ea"/>
                <a:cs typeface="Gulim"/>
              </a:rPr>
              <a:t>과 같은 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학습 인사이트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를 자동으로 계산하여 텍스트로 요약</a:t>
            </a:r>
            <a:r>
              <a:rPr lang="en-US" altLang="ko-KR" sz="1500" dirty="0">
                <a:latin typeface="+mn-ea"/>
                <a:cs typeface="Gulim"/>
              </a:rPr>
              <a:t>, </a:t>
            </a:r>
            <a:r>
              <a:rPr lang="ko-KR" altLang="en-US" sz="1500" dirty="0">
                <a:latin typeface="+mn-ea"/>
                <a:cs typeface="Gulim"/>
              </a:rPr>
              <a:t>제공한다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5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500" dirty="0">
                <a:latin typeface="+mn-ea"/>
                <a:cs typeface="Gulim"/>
              </a:rPr>
              <a:t>3.4. </a:t>
            </a:r>
            <a:r>
              <a:rPr lang="ko-KR" altLang="en-US" sz="1500" dirty="0">
                <a:latin typeface="+mn-ea"/>
                <a:cs typeface="Gulim"/>
              </a:rPr>
              <a:t>이미지 포함 상세 타임라인 조회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히스토리 상세 화면</a:t>
            </a:r>
            <a:r>
              <a:rPr lang="en-US" altLang="ko-KR" sz="1500" dirty="0">
                <a:latin typeface="+mn-ea"/>
                <a:cs typeface="Gulim"/>
              </a:rPr>
              <a:t>(`</a:t>
            </a:r>
            <a:r>
              <a:rPr lang="en-US" altLang="ko-KR" sz="1500" dirty="0" err="1">
                <a:latin typeface="+mn-ea"/>
                <a:cs typeface="Gulim"/>
              </a:rPr>
              <a:t>HistoryDetailActivity</a:t>
            </a:r>
            <a:r>
              <a:rPr lang="en-US" altLang="ko-KR" sz="1500" dirty="0">
                <a:latin typeface="+mn-ea"/>
                <a:cs typeface="Gulim"/>
              </a:rPr>
              <a:t>`)</a:t>
            </a:r>
            <a:r>
              <a:rPr lang="ko-KR" altLang="en-US" sz="1500" dirty="0">
                <a:latin typeface="+mn-ea"/>
                <a:cs typeface="Gulim"/>
              </a:rPr>
              <a:t>은 서버로부터 받은 타임라인 데이터를 </a:t>
            </a:r>
            <a:r>
              <a:rPr lang="en-US" altLang="ko-KR" sz="1500" dirty="0" err="1">
                <a:latin typeface="+mn-ea"/>
                <a:cs typeface="Gulim"/>
              </a:rPr>
              <a:t>RecyclerView</a:t>
            </a:r>
            <a:r>
              <a:rPr lang="ko-KR" altLang="en-US" sz="1500" dirty="0">
                <a:latin typeface="+mn-ea"/>
                <a:cs typeface="Gulim"/>
              </a:rPr>
              <a:t>에 표시한다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각 이벤트 항목에는 서버에 저장된 캡처 이미지의 </a:t>
            </a:r>
            <a:r>
              <a:rPr lang="en-US" altLang="ko-KR" sz="1500" dirty="0">
                <a:latin typeface="+mn-ea"/>
                <a:cs typeface="Gulim"/>
              </a:rPr>
              <a:t>URL</a:t>
            </a:r>
            <a:r>
              <a:rPr lang="ko-KR" altLang="en-US" sz="1500" dirty="0">
                <a:latin typeface="+mn-ea"/>
                <a:cs typeface="Gulim"/>
              </a:rPr>
              <a:t>이 함께 포함되어</a:t>
            </a:r>
            <a:r>
              <a:rPr lang="en-US" altLang="ko-KR" sz="1500" dirty="0">
                <a:latin typeface="+mn-ea"/>
                <a:cs typeface="Gulim"/>
              </a:rPr>
              <a:t>, </a:t>
            </a:r>
            <a:r>
              <a:rPr lang="ko-KR" altLang="en-US" sz="1500" dirty="0">
                <a:latin typeface="+mn-ea"/>
                <a:cs typeface="Gulim"/>
              </a:rPr>
              <a:t>사용자는 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산만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과 같은 특정 이벤트가 발생한 시점의 상황을 이미지로 직접 확인할 수 있다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  <a:endParaRPr sz="15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8549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645" y="6428371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16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공부를 시작하고 공부 세션을 시작한다</a:t>
            </a:r>
            <a:r>
              <a:rPr lang="en-US" altLang="ko-KR" dirty="0">
                <a:latin typeface="+mn-ea"/>
                <a:cs typeface="Gulim"/>
              </a:rPr>
              <a:t>. </a:t>
            </a:r>
            <a:r>
              <a:rPr lang="ko-KR" altLang="en-US" dirty="0">
                <a:latin typeface="+mn-ea"/>
                <a:cs typeface="Gulim"/>
              </a:rPr>
              <a:t>공부에 해당하는 오브젝트를 변경하면서 실시간 공부 상태 체크 및 공부 시간을 측정한다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공부를 종료하면서 공부 세션을 종료하고 공부 세션을 </a:t>
            </a:r>
            <a:r>
              <a:rPr lang="en-US" altLang="ko-KR" dirty="0">
                <a:latin typeface="+mn-ea"/>
                <a:cs typeface="Gulim"/>
              </a:rPr>
              <a:t>DB</a:t>
            </a:r>
            <a:r>
              <a:rPr lang="ko-KR" altLang="en-US" dirty="0">
                <a:latin typeface="+mn-ea"/>
                <a:cs typeface="Gulim"/>
              </a:rPr>
              <a:t>에 저장한다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통계 탭에서 일간</a:t>
            </a:r>
            <a:r>
              <a:rPr lang="en-US" altLang="ko-KR" dirty="0">
                <a:latin typeface="+mn-ea"/>
                <a:cs typeface="Gulim"/>
              </a:rPr>
              <a:t>/</a:t>
            </a:r>
            <a:r>
              <a:rPr lang="ko-KR" altLang="en-US" dirty="0">
                <a:latin typeface="+mn-ea"/>
                <a:cs typeface="Gulim"/>
              </a:rPr>
              <a:t>월간</a:t>
            </a:r>
            <a:r>
              <a:rPr lang="en-US" altLang="ko-KR" dirty="0">
                <a:latin typeface="+mn-ea"/>
                <a:cs typeface="Gulim"/>
              </a:rPr>
              <a:t>/</a:t>
            </a:r>
            <a:r>
              <a:rPr lang="ko-KR" altLang="en-US" dirty="0">
                <a:latin typeface="+mn-ea"/>
                <a:cs typeface="Gulim"/>
              </a:rPr>
              <a:t>주간별로 각각의 공부 통계를 확인한다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히스토리 탭에서 각 날짜 시간마다의 공부 세션을 확인하고 히스토리 상세 화면에서 공부 타임라인 및 이미지를 확인한다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sz="18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sz="1800" dirty="0">
              <a:latin typeface="+mn-ea"/>
              <a:cs typeface="Gulim"/>
            </a:endParaRPr>
          </a:p>
        </p:txBody>
      </p:sp>
      <p:pic>
        <p:nvPicPr>
          <p:cNvPr id="6" name="그림 5" descr="텍스트, 스크린샷, 정보기기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761E31-FA46-2CDC-66B8-493771D5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" y="3879479"/>
            <a:ext cx="1339736" cy="2746991"/>
          </a:xfrm>
          <a:prstGeom prst="rect">
            <a:avLst/>
          </a:prstGeom>
        </p:spPr>
      </p:pic>
      <p:pic>
        <p:nvPicPr>
          <p:cNvPr id="8" name="그림 7" descr="텍스트, 스크린샷, 멀티미디어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4DFF24-5A38-F092-AF66-3D18ABB2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35" y="3879479"/>
            <a:ext cx="1320122" cy="2746991"/>
          </a:xfrm>
          <a:prstGeom prst="rect">
            <a:avLst/>
          </a:prstGeom>
        </p:spPr>
      </p:pic>
      <p:pic>
        <p:nvPicPr>
          <p:cNvPr id="12" name="그림 11" descr="텍스트, 스크린샷, 멀티미디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16841D-737F-ADF6-9402-B24B7CE1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509" y="3847524"/>
            <a:ext cx="1368193" cy="2746991"/>
          </a:xfrm>
          <a:prstGeom prst="rect">
            <a:avLst/>
          </a:prstGeom>
        </p:spPr>
      </p:pic>
      <p:pic>
        <p:nvPicPr>
          <p:cNvPr id="14" name="그림 13" descr="텍스트, 스크린샷, 멀티미디어, 스마트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ECB9A3-2293-9A48-8300-3961ED34E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32" y="3847524"/>
            <a:ext cx="1340671" cy="2795662"/>
          </a:xfrm>
          <a:prstGeom prst="rect">
            <a:avLst/>
          </a:prstGeom>
        </p:spPr>
      </p:pic>
      <p:pic>
        <p:nvPicPr>
          <p:cNvPr id="16" name="그림 15" descr="텍스트, 스크린샷, 멀티미디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15E1B7-4479-C2E9-5DD2-B00BC627E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394" y="3830808"/>
            <a:ext cx="1326814" cy="2795662"/>
          </a:xfrm>
          <a:prstGeom prst="rect">
            <a:avLst/>
          </a:prstGeom>
        </p:spPr>
      </p:pic>
      <p:pic>
        <p:nvPicPr>
          <p:cNvPr id="18" name="그림 17" descr="텍스트, 스크린샷, 휴대 전화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A63ACA-1238-8426-2C5D-252067A6E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373" y="3861782"/>
            <a:ext cx="1368192" cy="2799210"/>
          </a:xfrm>
          <a:prstGeom prst="rect">
            <a:avLst/>
          </a:prstGeom>
        </p:spPr>
      </p:pic>
      <p:pic>
        <p:nvPicPr>
          <p:cNvPr id="20" name="그림 19" descr="전자제품, 텍스트, 스크린샷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DF967D-B10A-A5F3-6B75-47AFE0C25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2019" y="3864896"/>
            <a:ext cx="1340671" cy="27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B355AA6-DC83-258B-9699-29B3C5C5DEAC}"/>
              </a:ext>
            </a:extLst>
          </p:cNvPr>
          <p:cNvSpPr txBox="1"/>
          <p:nvPr/>
        </p:nvSpPr>
        <p:spPr>
          <a:xfrm>
            <a:off x="574040" y="1124817"/>
            <a:ext cx="8080375" cy="60689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앱 중심 세션 제어를 위한 아키텍처 재설계</a:t>
            </a:r>
            <a:endParaRPr lang="ko-KR" altLang="en-US" sz="2000" dirty="0"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dirty="0"/>
              <a:t>* 이슈</a:t>
            </a:r>
            <a:r>
              <a:rPr lang="en-US" altLang="ko-KR" dirty="0"/>
              <a:t>: </a:t>
            </a:r>
            <a:r>
              <a:rPr lang="ko-KR" altLang="en-US" dirty="0"/>
              <a:t>초기에는 </a:t>
            </a:r>
            <a:r>
              <a:rPr lang="en-US" altLang="ko-KR" dirty="0"/>
              <a:t>YOLO </a:t>
            </a:r>
            <a:r>
              <a:rPr lang="ko-KR" altLang="en-US" dirty="0"/>
              <a:t>클라이언트가 세션을 시작하고 앱은 조회만 하는 </a:t>
            </a:r>
            <a:r>
              <a:rPr lang="en-US" altLang="ko-KR" dirty="0"/>
              <a:t>'</a:t>
            </a:r>
            <a:r>
              <a:rPr lang="ko-KR" altLang="en-US" dirty="0"/>
              <a:t>뷰어</a:t>
            </a:r>
            <a:r>
              <a:rPr lang="en-US" altLang="ko-KR" dirty="0"/>
              <a:t>' </a:t>
            </a:r>
            <a:r>
              <a:rPr lang="ko-KR" altLang="en-US" dirty="0"/>
              <a:t>역할이었다</a:t>
            </a:r>
            <a:r>
              <a:rPr lang="en-US" altLang="ko-KR" dirty="0"/>
              <a:t>. </a:t>
            </a:r>
            <a:r>
              <a:rPr lang="ko-KR" altLang="en-US" dirty="0"/>
              <a:t>그러나 앱에서 직접 </a:t>
            </a:r>
            <a:r>
              <a:rPr lang="en-US" altLang="ko-KR" dirty="0"/>
              <a:t>＇</a:t>
            </a:r>
            <a:r>
              <a:rPr lang="ko-KR" altLang="en-US" dirty="0"/>
              <a:t>공부 시작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r>
              <a:rPr lang="en-US" altLang="ko-KR" dirty="0"/>
              <a:t>'</a:t>
            </a:r>
            <a:r>
              <a:rPr lang="ko-KR" altLang="en-US" dirty="0"/>
              <a:t>를 제어하고 싶다는 사용자 요구사항이 발생했다</a:t>
            </a:r>
            <a:r>
              <a:rPr lang="en-US" altLang="ko-KR" dirty="0"/>
              <a:t>. </a:t>
            </a:r>
            <a:r>
              <a:rPr lang="ko-KR" altLang="en-US" dirty="0"/>
              <a:t>이는 앱의 역할을 </a:t>
            </a:r>
            <a:r>
              <a:rPr lang="en-US" altLang="ko-KR" dirty="0"/>
              <a:t>'</a:t>
            </a:r>
            <a:r>
              <a:rPr lang="ko-KR" altLang="en-US" dirty="0"/>
              <a:t>인증된 컨트롤러</a:t>
            </a:r>
            <a:r>
              <a:rPr lang="en-US" altLang="ko-KR" dirty="0"/>
              <a:t>'</a:t>
            </a:r>
            <a:r>
              <a:rPr lang="ko-KR" altLang="en-US" dirty="0"/>
              <a:t>로 바꾸는 시스템 아키텍처의 근본적인 변경을 요구했다</a:t>
            </a:r>
            <a:r>
              <a:rPr lang="en-US" altLang="ko-KR" dirty="0"/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/>
              <a:t>* </a:t>
            </a:r>
            <a:r>
              <a:rPr lang="ko-KR" altLang="en-US" dirty="0"/>
              <a:t>해결</a:t>
            </a:r>
            <a:r>
              <a:rPr lang="en-US" altLang="ko-KR" dirty="0"/>
              <a:t>: </a:t>
            </a:r>
            <a:r>
              <a:rPr lang="ko-KR" altLang="en-US" dirty="0"/>
              <a:t>앱이 </a:t>
            </a:r>
            <a:r>
              <a:rPr lang="en-US" altLang="ko-KR" dirty="0"/>
              <a:t>'admin' </a:t>
            </a:r>
            <a:r>
              <a:rPr lang="ko-KR" altLang="en-US" dirty="0"/>
              <a:t>계정으로 서버에 인증하고 토큰을 발급받아</a:t>
            </a:r>
            <a:r>
              <a:rPr lang="en-US" altLang="ko-KR" dirty="0"/>
              <a:t>, </a:t>
            </a:r>
            <a:r>
              <a:rPr lang="ko-KR" altLang="en-US" dirty="0"/>
              <a:t>세션 시작</a:t>
            </a:r>
            <a:r>
              <a:rPr lang="en-US" altLang="ko-KR" dirty="0"/>
              <a:t>/</a:t>
            </a:r>
            <a:r>
              <a:rPr lang="ko-KR" altLang="en-US" dirty="0"/>
              <a:t>종료 </a:t>
            </a:r>
            <a:r>
              <a:rPr lang="en-US" altLang="ko-KR" dirty="0"/>
              <a:t>API</a:t>
            </a:r>
            <a:r>
              <a:rPr lang="ko-KR" altLang="en-US" dirty="0"/>
              <a:t>를 직접 호출하도록 구현했다</a:t>
            </a:r>
            <a:r>
              <a:rPr lang="en-US" altLang="ko-KR" dirty="0"/>
              <a:t>.  YOLO </a:t>
            </a:r>
            <a:r>
              <a:rPr lang="ko-KR" altLang="en-US" dirty="0"/>
              <a:t>클라이언트는 앱이 시작한 세션에 연결되어 데이터 전송만 담당하는 </a:t>
            </a:r>
            <a:r>
              <a:rPr lang="en-US" altLang="ko-KR" dirty="0"/>
              <a:t>'</a:t>
            </a:r>
            <a:r>
              <a:rPr lang="ko-KR" altLang="en-US" dirty="0"/>
              <a:t>작업자</a:t>
            </a:r>
            <a:r>
              <a:rPr lang="en-US" altLang="ko-KR" dirty="0"/>
              <a:t>' </a:t>
            </a:r>
            <a:r>
              <a:rPr lang="ko-KR" altLang="en-US" dirty="0"/>
              <a:t>역할로 조정했다</a:t>
            </a:r>
            <a:r>
              <a:rPr lang="en-US" altLang="ko-KR" dirty="0"/>
              <a:t>. </a:t>
            </a:r>
            <a:r>
              <a:rPr lang="ko-KR" altLang="en-US" dirty="0"/>
              <a:t>이로써 앱이 세션을 직접 관리하는 사용자 중심의 흐름을 구축했다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2.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데이터 불일치 및 잔여 상태로 인한 클라이언트 초기 화면 오류</a:t>
            </a:r>
            <a:endParaRPr lang="ko-KR" altLang="en-US" sz="2000" dirty="0"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dirty="0"/>
              <a:t>* 이슈</a:t>
            </a:r>
            <a:r>
              <a:rPr lang="en-US" altLang="ko-KR" dirty="0"/>
              <a:t>: </a:t>
            </a:r>
            <a:r>
              <a:rPr lang="ko-KR" altLang="en-US" dirty="0"/>
              <a:t>앱 시작 시 </a:t>
            </a:r>
            <a:r>
              <a:rPr lang="en-US" altLang="ko-KR" dirty="0"/>
              <a:t>'</a:t>
            </a:r>
            <a:r>
              <a:rPr lang="ko-KR" altLang="en-US" dirty="0"/>
              <a:t>공부 시작</a:t>
            </a:r>
            <a:r>
              <a:rPr lang="en-US" altLang="ko-KR" dirty="0"/>
              <a:t>' </a:t>
            </a:r>
            <a:r>
              <a:rPr lang="ko-KR" altLang="en-US" dirty="0"/>
              <a:t>버튼이 아닌 </a:t>
            </a:r>
            <a:r>
              <a:rPr lang="en-US" altLang="ko-KR" dirty="0"/>
              <a:t>'</a:t>
            </a:r>
            <a:r>
              <a:rPr lang="ko-KR" altLang="en-US" dirty="0"/>
              <a:t>공부 종료</a:t>
            </a:r>
            <a:r>
              <a:rPr lang="en-US" altLang="ko-KR" dirty="0"/>
              <a:t>' </a:t>
            </a:r>
            <a:r>
              <a:rPr lang="ko-KR" altLang="en-US" dirty="0"/>
              <a:t>버튼이 먼저 나타나는 문제가 지속되었다</a:t>
            </a:r>
            <a:r>
              <a:rPr lang="en-US" altLang="ko-KR" dirty="0"/>
              <a:t>. </a:t>
            </a:r>
            <a:r>
              <a:rPr lang="ko-KR" altLang="en-US" dirty="0"/>
              <a:t>이는 데이터베이스에 이전에 종료되지 않은 세션이 남아있거나</a:t>
            </a:r>
            <a:r>
              <a:rPr lang="en-US" altLang="ko-KR" dirty="0"/>
              <a:t>, YOLO </a:t>
            </a:r>
            <a:r>
              <a:rPr lang="ko-KR" altLang="en-US" dirty="0"/>
              <a:t>클라이언트가 여전히 자체 세션을 시작하여 앱에 잘못된 활성 세션 정보가 전달되었기 때문이었다</a:t>
            </a:r>
            <a:r>
              <a:rPr lang="en-US" altLang="ko-KR" dirty="0"/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/>
              <a:t>* </a:t>
            </a:r>
            <a:r>
              <a:rPr lang="ko-KR" altLang="en-US" dirty="0"/>
              <a:t>해결</a:t>
            </a:r>
            <a:r>
              <a:rPr lang="en-US" altLang="ko-KR" dirty="0"/>
              <a:t>: db.sqlite3 </a:t>
            </a:r>
            <a:r>
              <a:rPr lang="ko-KR" altLang="en-US" dirty="0"/>
              <a:t>파일 및 마이그레이션 기록을 완전히 삭제하고</a:t>
            </a:r>
            <a:r>
              <a:rPr lang="en-US" altLang="ko-KR" dirty="0"/>
              <a:t>, Django </a:t>
            </a:r>
            <a:r>
              <a:rPr lang="ko-KR" altLang="en-US" dirty="0"/>
              <a:t>서버를 재설정하는 </a:t>
            </a:r>
            <a:r>
              <a:rPr lang="en-US" altLang="ko-KR" dirty="0"/>
              <a:t>'</a:t>
            </a:r>
            <a:r>
              <a:rPr lang="ko-KR" altLang="en-US" dirty="0"/>
              <a:t>데이터베이스 초기화</a:t>
            </a:r>
            <a:r>
              <a:rPr lang="en-US" altLang="ko-KR" dirty="0"/>
              <a:t>’ </a:t>
            </a:r>
            <a:r>
              <a:rPr lang="ko-KR" altLang="en-US" dirty="0"/>
              <a:t>절차를 실행했다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YOLO </a:t>
            </a:r>
            <a:r>
              <a:rPr lang="ko-KR" altLang="en-US" dirty="0"/>
              <a:t>클라이언트가 자체 세션을 시작하지 않고 앱이 시작한 세션에 연결되도록 코드를 재확인했다</a:t>
            </a:r>
            <a:r>
              <a:rPr lang="en-US" altLang="ko-KR" dirty="0"/>
              <a:t>. </a:t>
            </a:r>
            <a:r>
              <a:rPr lang="ko-KR" altLang="en-US" dirty="0"/>
              <a:t>이 과정을 통해 데이터베이스의 정합성을 확보하고 앱이 올바른 초기 상태</a:t>
            </a:r>
            <a:r>
              <a:rPr lang="en-US" altLang="ko-KR" dirty="0"/>
              <a:t>('</a:t>
            </a:r>
            <a:r>
              <a:rPr lang="ko-KR" altLang="en-US" dirty="0"/>
              <a:t>공부 시작</a:t>
            </a:r>
            <a:r>
              <a:rPr lang="en-US" altLang="ko-KR" dirty="0"/>
              <a:t>' 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  <a:r>
              <a:rPr lang="ko-KR" altLang="en-US" dirty="0"/>
              <a:t>를 표시하도록 수정했다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데모영상">
            <a:hlinkClick r:id="" action="ppaction://media"/>
            <a:extLst>
              <a:ext uri="{FF2B5EF4-FFF2-40B4-BE49-F238E27FC236}">
                <a16:creationId xmlns:a16="http://schemas.microsoft.com/office/drawing/2014/main" id="{FD535669-2CD3-7A37-B0F0-FBC069057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561947"/>
            <a:ext cx="8305800" cy="44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6BAD0BA-9EEC-B253-D03D-A82E59FBC093}"/>
              </a:ext>
            </a:extLst>
          </p:cNvPr>
          <p:cNvSpPr txBox="1"/>
          <p:nvPr/>
        </p:nvSpPr>
        <p:spPr>
          <a:xfrm>
            <a:off x="574040" y="1124817"/>
            <a:ext cx="8080375" cy="56560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데이터 기반의 정확한 학습 관리 및 성취감 증대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/>
              <a:t>'</a:t>
            </a:r>
            <a:r>
              <a:rPr lang="ko-KR" altLang="en-US" dirty="0"/>
              <a:t>순수 공부 시간</a:t>
            </a:r>
            <a:r>
              <a:rPr lang="en-US" altLang="ko-KR" dirty="0"/>
              <a:t>'</a:t>
            </a:r>
            <a:r>
              <a:rPr lang="ko-KR" altLang="en-US" dirty="0"/>
              <a:t>을 정밀하게 측정함으로써</a:t>
            </a:r>
            <a:r>
              <a:rPr lang="en-US" altLang="ko-KR" dirty="0"/>
              <a:t>, </a:t>
            </a:r>
            <a:r>
              <a:rPr lang="ko-KR" altLang="en-US" dirty="0"/>
              <a:t>자신의 실제 노력에 대한 신뢰도 높은 데이터를 확보할 수 있음</a:t>
            </a:r>
            <a:r>
              <a:rPr lang="en-US" altLang="ko-KR" dirty="0"/>
              <a:t>. </a:t>
            </a:r>
            <a:r>
              <a:rPr lang="ko-KR" altLang="en-US" dirty="0"/>
              <a:t>이는 막연한 시간 기록에서 벗어나 공부의 </a:t>
            </a:r>
            <a:r>
              <a:rPr lang="en-US" altLang="ko-KR" dirty="0"/>
              <a:t>'</a:t>
            </a:r>
            <a:r>
              <a:rPr lang="ko-KR" altLang="en-US" dirty="0"/>
              <a:t>질</a:t>
            </a:r>
            <a:r>
              <a:rPr lang="en-US" altLang="ko-KR" dirty="0"/>
              <a:t>'</a:t>
            </a:r>
            <a:r>
              <a:rPr lang="ko-KR" altLang="en-US" dirty="0"/>
              <a:t>을 관리하게 하고</a:t>
            </a:r>
            <a:r>
              <a:rPr lang="en-US" altLang="ko-KR" dirty="0"/>
              <a:t>, </a:t>
            </a:r>
            <a:r>
              <a:rPr lang="ko-KR" altLang="en-US" dirty="0"/>
              <a:t>달성 가능한 목표 설정과 그 과정에서 높은 성취감을 느끼게 함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'</a:t>
            </a:r>
            <a:r>
              <a:rPr lang="ko-KR" altLang="en-US" dirty="0"/>
              <a:t>산만함</a:t>
            </a:r>
            <a:r>
              <a:rPr lang="en-US" altLang="ko-KR" dirty="0"/>
              <a:t>'</a:t>
            </a:r>
            <a:r>
              <a:rPr lang="ko-KR" altLang="en-US" dirty="0"/>
              <a:t>과 </a:t>
            </a:r>
            <a:r>
              <a:rPr lang="en-US" altLang="ko-KR" dirty="0"/>
              <a:t>'</a:t>
            </a:r>
            <a:r>
              <a:rPr lang="ko-KR" altLang="en-US" dirty="0"/>
              <a:t>자리 비움</a:t>
            </a:r>
            <a:r>
              <a:rPr lang="en-US" altLang="ko-KR" dirty="0"/>
              <a:t>' </a:t>
            </a:r>
            <a:r>
              <a:rPr lang="ko-KR" altLang="en-US" dirty="0"/>
              <a:t>시간을 정량적으로 파악해 낭비되는 시간을 최소화하는 전략을 세울 수 있다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2.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객관적인 학습 패턴 분석을 통한 메타인지 향상 및 습관 개선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일간</a:t>
            </a:r>
            <a:r>
              <a:rPr lang="en-US" altLang="ko-KR" dirty="0"/>
              <a:t>, </a:t>
            </a:r>
            <a:r>
              <a:rPr lang="ko-KR" altLang="en-US" dirty="0"/>
              <a:t>주간</a:t>
            </a:r>
            <a:r>
              <a:rPr lang="en-US" altLang="ko-KR" dirty="0"/>
              <a:t>, </a:t>
            </a:r>
            <a:r>
              <a:rPr lang="ko-KR" altLang="en-US" dirty="0"/>
              <a:t>월간으로 </a:t>
            </a:r>
            <a:r>
              <a:rPr lang="ko-KR" altLang="en-US" dirty="0" err="1"/>
              <a:t>시각화된</a:t>
            </a:r>
            <a:r>
              <a:rPr lang="ko-KR" altLang="en-US" dirty="0"/>
              <a:t> 통계와 </a:t>
            </a:r>
            <a:r>
              <a:rPr lang="en-US" altLang="ko-KR" dirty="0"/>
              <a:t>'</a:t>
            </a:r>
            <a:r>
              <a:rPr lang="ko-KR" altLang="en-US" dirty="0"/>
              <a:t>학습 인사이트</a:t>
            </a:r>
            <a:r>
              <a:rPr lang="en-US" altLang="ko-KR" dirty="0"/>
              <a:t>'</a:t>
            </a:r>
            <a:r>
              <a:rPr lang="ko-KR" altLang="en-US" dirty="0"/>
              <a:t>를 통해</a:t>
            </a:r>
            <a:r>
              <a:rPr lang="en-US" altLang="ko-KR" dirty="0"/>
              <a:t>, </a:t>
            </a:r>
            <a:r>
              <a:rPr lang="ko-KR" altLang="en-US" dirty="0"/>
              <a:t>자신이 언제</a:t>
            </a:r>
            <a:r>
              <a:rPr lang="en-US" altLang="ko-KR" dirty="0"/>
              <a:t>, </a:t>
            </a:r>
            <a:r>
              <a:rPr lang="ko-KR" altLang="en-US" dirty="0"/>
              <a:t>어떻게 공부할 때 가장 집중하는지</a:t>
            </a:r>
            <a:r>
              <a:rPr lang="en-US" altLang="ko-KR" dirty="0"/>
              <a:t>, </a:t>
            </a:r>
            <a:r>
              <a:rPr lang="ko-KR" altLang="en-US" dirty="0"/>
              <a:t>어떤 요인에 의해 방해받는지를 객관적으로 파악할 수 있다</a:t>
            </a:r>
            <a:r>
              <a:rPr lang="en-US" altLang="ko-KR" dirty="0"/>
              <a:t>. </a:t>
            </a:r>
            <a:r>
              <a:rPr lang="ko-KR" altLang="en-US" dirty="0"/>
              <a:t>이러한 메타인지</a:t>
            </a:r>
            <a:r>
              <a:rPr lang="en-US" altLang="ko-KR" dirty="0"/>
              <a:t>(Metacognition) </a:t>
            </a:r>
            <a:r>
              <a:rPr lang="ko-KR" altLang="en-US" dirty="0"/>
              <a:t>향상은 스스로의 학습 습관을 개선하고</a:t>
            </a:r>
            <a:r>
              <a:rPr lang="en-US" altLang="ko-KR" dirty="0"/>
              <a:t>, </a:t>
            </a:r>
            <a:r>
              <a:rPr lang="ko-KR" altLang="en-US" dirty="0"/>
              <a:t>개인에게 최적화된 학습 환경과 계획을 수립하는 데 직접적인 도움을 준다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3.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장기적인 학습 이력의 자산화 및 포트폴리오 구축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모든 공부 세션은 이미지와 타임라인이 포함된 상세한 로그로 기록되어 데이터베이스에 축적된다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ko-KR" altLang="en-US" dirty="0" err="1"/>
              <a:t>자산화된</a:t>
            </a:r>
            <a:r>
              <a:rPr lang="ko-KR" altLang="en-US" dirty="0"/>
              <a:t> 학습 기록은 단기적인 피드백을 넘어</a:t>
            </a:r>
            <a:r>
              <a:rPr lang="en-US" altLang="ko-KR" dirty="0"/>
              <a:t>, </a:t>
            </a:r>
            <a:r>
              <a:rPr lang="ko-KR" altLang="en-US" dirty="0"/>
              <a:t>장기적인 성장 과정을 추적하고 분석할 수 있는 귀중한 개인의 학습 포트폴리오가 된다</a:t>
            </a:r>
            <a:r>
              <a:rPr lang="en-US" altLang="ko-KR" dirty="0"/>
              <a:t>.  </a:t>
            </a:r>
            <a:r>
              <a:rPr lang="ko-KR" altLang="en-US" dirty="0"/>
              <a:t>이는 향후 학습 목표를 설정하거나 자신의 성실함을 증명하는 자료로 활용될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63B71-4502-A23C-5877-ED18A853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6AE20B3-5C57-B0E2-89E6-9185C93A9D08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6001A50-8C75-D4FA-9DD4-FBC253C25B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결론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F75253B-50FC-3A58-B5AD-D6511D21E1B5}"/>
              </a:ext>
            </a:extLst>
          </p:cNvPr>
          <p:cNvSpPr txBox="1"/>
          <p:nvPr/>
        </p:nvSpPr>
        <p:spPr>
          <a:xfrm>
            <a:off x="574040" y="1124817"/>
            <a:ext cx="8080375" cy="3955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/>
              <a:t>본 </a:t>
            </a:r>
            <a:r>
              <a:rPr lang="en-US" altLang="ko-KR" dirty="0"/>
              <a:t>'</a:t>
            </a:r>
            <a:r>
              <a:rPr lang="en-US" altLang="ko-KR" dirty="0" err="1"/>
              <a:t>StudyTracker</a:t>
            </a:r>
            <a:r>
              <a:rPr lang="en-US" altLang="ko-KR" dirty="0"/>
              <a:t>' </a:t>
            </a:r>
            <a:r>
              <a:rPr lang="ko-KR" altLang="en-US" dirty="0"/>
              <a:t>시스템은 기존 타이머 기반 학습 시간 측정의 한계를 </a:t>
            </a:r>
            <a:r>
              <a:rPr lang="en-US" altLang="ko-KR" dirty="0"/>
              <a:t>YOLOv5 </a:t>
            </a:r>
            <a:r>
              <a:rPr lang="ko-KR" altLang="en-US" dirty="0"/>
              <a:t>영상 인식 기술과 자동화된 데이터 분석으로 극복한 지능형 학습 관리 솔루션이다</a:t>
            </a:r>
            <a:r>
              <a:rPr lang="en-US" altLang="ko-KR" dirty="0"/>
              <a:t>. Django </a:t>
            </a:r>
            <a:r>
              <a:rPr lang="ko-KR" altLang="en-US" dirty="0" err="1"/>
              <a:t>백엔드</a:t>
            </a:r>
            <a:r>
              <a:rPr lang="ko-KR" altLang="en-US" dirty="0"/>
              <a:t> 서버를 중심으로</a:t>
            </a:r>
            <a:r>
              <a:rPr lang="en-US" altLang="ko-KR" dirty="0"/>
              <a:t>, Python </a:t>
            </a:r>
            <a:r>
              <a:rPr lang="ko-KR" altLang="en-US" dirty="0"/>
              <a:t>기반의 </a:t>
            </a:r>
            <a:r>
              <a:rPr lang="en-US" altLang="ko-KR" dirty="0"/>
              <a:t>YOLO </a:t>
            </a:r>
            <a:r>
              <a:rPr lang="ko-KR" altLang="en-US" dirty="0"/>
              <a:t>클라이언트가 학습 상태를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/>
              <a:t>  실시간으로 감지 및 기록하고</a:t>
            </a:r>
            <a:r>
              <a:rPr lang="en-US" altLang="ko-KR" dirty="0"/>
              <a:t>, </a:t>
            </a:r>
            <a:r>
              <a:rPr lang="ko-KR" altLang="en-US" dirty="0"/>
              <a:t>안드로이드 앱 클라이언트는 이 데이터를 사용자에게 직관적으로 </a:t>
            </a:r>
            <a:r>
              <a:rPr lang="ko-KR" altLang="en-US" dirty="0" err="1"/>
              <a:t>시각화하여</a:t>
            </a:r>
            <a:r>
              <a:rPr lang="ko-KR" altLang="en-US" dirty="0"/>
              <a:t> 제공한다</a:t>
            </a:r>
            <a:r>
              <a:rPr lang="en-US" altLang="ko-KR" dirty="0"/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/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dirty="0"/>
              <a:t>  </a:t>
            </a:r>
            <a:r>
              <a:rPr lang="ko-KR" altLang="en-US" dirty="0"/>
              <a:t>이 시스템은 단순한 시간 기록을 넘어</a:t>
            </a:r>
            <a:r>
              <a:rPr lang="en-US" altLang="ko-KR" dirty="0"/>
              <a:t>, </a:t>
            </a:r>
            <a:r>
              <a:rPr lang="ko-KR" altLang="en-US" dirty="0"/>
              <a:t>사용자가 자신의 학습 습관을 객관적으로 분석하고 개선할 수 있도록 </a:t>
            </a:r>
            <a:r>
              <a:rPr lang="en-US" altLang="ko-KR" dirty="0"/>
              <a:t>'</a:t>
            </a:r>
            <a:r>
              <a:rPr lang="ko-KR" altLang="en-US" dirty="0"/>
              <a:t>데이터 기반의 자기 성찰</a:t>
            </a:r>
            <a:r>
              <a:rPr lang="en-US" altLang="ko-KR" dirty="0"/>
              <a:t>' </a:t>
            </a:r>
            <a:r>
              <a:rPr lang="ko-KR" altLang="en-US" dirty="0"/>
              <a:t>기회를 제공한다는 점에서 큰 의의를 가진다</a:t>
            </a:r>
            <a:r>
              <a:rPr lang="en-US" altLang="ko-KR" dirty="0"/>
              <a:t>. </a:t>
            </a:r>
            <a:r>
              <a:rPr lang="ko-KR" altLang="en-US" dirty="0"/>
              <a:t>특히 자기주도학습의 중요성이 강조되는 현시대에</a:t>
            </a:r>
            <a:r>
              <a:rPr lang="en-US" altLang="ko-KR" dirty="0"/>
              <a:t>, </a:t>
            </a:r>
            <a:r>
              <a:rPr lang="ko-KR" altLang="en-US" dirty="0"/>
              <a:t>신뢰도 높은 정량적 데이터를 통해 학습 효율을 극대화하려는 요구에 부응한다</a:t>
            </a:r>
            <a:r>
              <a:rPr lang="en-US" altLang="ko-KR" dirty="0"/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/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dirty="0"/>
              <a:t>  </a:t>
            </a:r>
            <a:r>
              <a:rPr lang="ko-KR" altLang="en-US" dirty="0"/>
              <a:t>향후에는 다중 사용자 지원</a:t>
            </a:r>
            <a:r>
              <a:rPr lang="en-US" altLang="ko-KR" dirty="0"/>
              <a:t>, </a:t>
            </a:r>
            <a:r>
              <a:rPr lang="ko-KR" altLang="en-US" dirty="0"/>
              <a:t>웹 기반 대시보드 제공</a:t>
            </a:r>
            <a:r>
              <a:rPr lang="en-US" altLang="ko-KR" dirty="0"/>
              <a:t>, </a:t>
            </a:r>
            <a:r>
              <a:rPr lang="ko-KR" altLang="en-US" dirty="0"/>
              <a:t>또는 축적된 데이터를 활용한 개인 맞춤형 학습 패턴 추천 기능 등으로 확장하여</a:t>
            </a:r>
            <a:r>
              <a:rPr lang="en-US" altLang="ko-KR" dirty="0"/>
              <a:t>, </a:t>
            </a:r>
            <a:r>
              <a:rPr lang="ko-KR" altLang="en-US" dirty="0"/>
              <a:t>더욱 고도화된 </a:t>
            </a:r>
            <a:r>
              <a:rPr lang="en-US" altLang="ko-KR" dirty="0"/>
              <a:t>AI </a:t>
            </a:r>
            <a:r>
              <a:rPr lang="ko-KR" altLang="en-US" dirty="0"/>
              <a:t>기반 학습 관리 플랫폼으로 발전할 수 있는 높은 잠재력을 가지고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146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  <a:hlinkClick r:id="rId2"/>
              </a:rPr>
              <a:t>https://seungyun3.pythonanywhere.com/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  <a:hlinkClick r:id="rId3"/>
              </a:rPr>
              <a:t>https://github.com/SongSeungYun/studytracker</a:t>
            </a: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2741DC-63A2-11DB-6104-AF33AC98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906000" cy="23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3ACAB36-E550-1108-4F5C-AF7548094FF2}"/>
              </a:ext>
            </a:extLst>
          </p:cNvPr>
          <p:cNvSpPr txBox="1"/>
          <p:nvPr/>
        </p:nvSpPr>
        <p:spPr>
          <a:xfrm>
            <a:off x="574040" y="1124817"/>
            <a:ext cx="8080375" cy="42274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영상 인식을 통한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순수 공부 시간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의 정밀 측정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단순 타이머 방식의 한계를 극복하고</a:t>
            </a:r>
            <a:r>
              <a:rPr lang="en-US" altLang="ko-KR" dirty="0"/>
              <a:t>, YOLOv5 </a:t>
            </a:r>
            <a:r>
              <a:rPr lang="ko-KR" altLang="en-US" dirty="0"/>
              <a:t>객체 인식 기술을 통해 사용자의 실제 학습 상태를 실시간으로 판별합니다</a:t>
            </a:r>
            <a:r>
              <a:rPr lang="en-US" altLang="ko-KR" dirty="0"/>
              <a:t>. </a:t>
            </a:r>
            <a:r>
              <a:rPr lang="ko-KR" altLang="en-US" dirty="0"/>
              <a:t>사용자가 설정한 학습 오브젝트</a:t>
            </a:r>
            <a:r>
              <a:rPr lang="en-US" altLang="ko-KR" dirty="0"/>
              <a:t>(`Allowed Objects`)</a:t>
            </a:r>
            <a:r>
              <a:rPr lang="ko-KR" altLang="en-US" dirty="0"/>
              <a:t>와 인물</a:t>
            </a:r>
            <a:r>
              <a:rPr lang="en-US" altLang="ko-KR" dirty="0"/>
              <a:t>(`person`)</a:t>
            </a:r>
            <a:r>
              <a:rPr lang="ko-KR" altLang="en-US" dirty="0"/>
              <a:t>의 유무</a:t>
            </a:r>
            <a:r>
              <a:rPr lang="en-US" altLang="ko-KR" dirty="0"/>
              <a:t>, </a:t>
            </a:r>
            <a:r>
              <a:rPr lang="ko-KR" altLang="en-US" dirty="0"/>
              <a:t>그리고 방해 요소</a:t>
            </a:r>
            <a:r>
              <a:rPr lang="en-US" altLang="ko-KR" dirty="0"/>
              <a:t>(`cell phone`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등장을 종합하여</a:t>
            </a:r>
            <a:r>
              <a:rPr lang="en-US" altLang="ko-KR" dirty="0"/>
              <a:t>, </a:t>
            </a:r>
            <a:r>
              <a:rPr lang="ko-KR" altLang="en-US" dirty="0"/>
              <a:t>실제 공부에 집중한 시간만을 정밀하게 측정하고 기록하는 것을 핵심 목적으로 합니다</a:t>
            </a:r>
            <a:r>
              <a:rPr lang="en-US" altLang="ko-KR" dirty="0"/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dirty="0"/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2.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학습 패턴 분석을 위한 정량적 데이터 시각화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/>
              <a:t>'</a:t>
            </a:r>
            <a:r>
              <a:rPr lang="ko-KR" altLang="en-US" dirty="0"/>
              <a:t>집중</a:t>
            </a:r>
            <a:r>
              <a:rPr lang="en-US" altLang="ko-KR" dirty="0"/>
              <a:t>(STUDY)', '</a:t>
            </a:r>
            <a:r>
              <a:rPr lang="ko-KR" altLang="en-US" dirty="0"/>
              <a:t>산만</a:t>
            </a:r>
            <a:r>
              <a:rPr lang="en-US" altLang="ko-KR" dirty="0"/>
              <a:t>(DISTRACTED)', '</a:t>
            </a:r>
            <a:r>
              <a:rPr lang="ko-KR" altLang="en-US" dirty="0"/>
              <a:t>자리 비움</a:t>
            </a:r>
            <a:r>
              <a:rPr lang="en-US" altLang="ko-KR" dirty="0"/>
              <a:t>(AWAY)'</a:t>
            </a:r>
            <a:r>
              <a:rPr lang="ko-KR" altLang="en-US" dirty="0"/>
              <a:t>으로 기록된 학습 상태 로그</a:t>
            </a:r>
            <a:r>
              <a:rPr lang="en-US" altLang="ko-KR" dirty="0"/>
              <a:t>(Study Events)</a:t>
            </a:r>
            <a:r>
              <a:rPr lang="ko-KR" altLang="en-US" dirty="0"/>
              <a:t>와 </a:t>
            </a:r>
            <a:r>
              <a:rPr lang="ko-KR" altLang="en-US" dirty="0" err="1"/>
              <a:t>캡처된</a:t>
            </a:r>
            <a:r>
              <a:rPr lang="ko-KR" altLang="en-US" dirty="0"/>
              <a:t> 이미지를</a:t>
            </a:r>
            <a:r>
              <a:rPr lang="en-US" altLang="ko-KR" dirty="0"/>
              <a:t> </a:t>
            </a:r>
            <a:r>
              <a:rPr lang="ko-KR" altLang="en-US" dirty="0"/>
              <a:t>기반으로</a:t>
            </a:r>
            <a:r>
              <a:rPr lang="en-US" altLang="ko-KR" dirty="0"/>
              <a:t>, </a:t>
            </a:r>
            <a:r>
              <a:rPr lang="ko-KR" altLang="en-US" dirty="0"/>
              <a:t>사용자의 학습 습관을 객관적으로 분석할 수 있는 정량적 데이터를 제공합니다</a:t>
            </a:r>
            <a:r>
              <a:rPr lang="en-US" altLang="ko-KR" dirty="0"/>
              <a:t>. </a:t>
            </a:r>
            <a:r>
              <a:rPr lang="ko-KR" altLang="en-US" dirty="0"/>
              <a:t>앱의 통계 차트와 타임라인을 통해 사용자는 자신의 학습 패턴을 시각적으로 이해하고</a:t>
            </a:r>
            <a:r>
              <a:rPr lang="en-US" altLang="ko-KR" dirty="0"/>
              <a:t>, </a:t>
            </a:r>
            <a:r>
              <a:rPr lang="ko-KR" altLang="en-US" dirty="0"/>
              <a:t>이를 통해 메타인지를 향상시키며 효과적인 학습 전략을 수립할 수 있습니다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FB25E80-4CE3-DCA5-61DD-E0749ADA25B6}"/>
              </a:ext>
            </a:extLst>
          </p:cNvPr>
          <p:cNvSpPr txBox="1"/>
          <p:nvPr/>
        </p:nvSpPr>
        <p:spPr>
          <a:xfrm>
            <a:off x="574040" y="1124817"/>
            <a:ext cx="8080375" cy="53790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기존 공부 시간 측정 방식의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허수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제거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기존의 타이머 기반 측정 방식은 사용자가 자리를 비우거나 휴대폰을 보는 시간까지 </a:t>
            </a:r>
            <a:r>
              <a:rPr lang="en-US" altLang="ko-KR" dirty="0"/>
              <a:t>'</a:t>
            </a:r>
            <a:r>
              <a:rPr lang="ko-KR" altLang="en-US" dirty="0"/>
              <a:t>공부 시간</a:t>
            </a:r>
            <a:r>
              <a:rPr lang="en-US" altLang="ko-KR" dirty="0"/>
              <a:t>'</a:t>
            </a:r>
            <a:r>
              <a:rPr lang="ko-KR" altLang="en-US" dirty="0"/>
              <a:t>으로 기록하는 근본적인 오류가 있다</a:t>
            </a:r>
            <a:r>
              <a:rPr lang="en-US" altLang="ko-KR" dirty="0"/>
              <a:t>. </a:t>
            </a:r>
            <a:r>
              <a:rPr lang="ko-KR" altLang="en-US" dirty="0"/>
              <a:t>본 시스템은 자동화된 객체 및 행동 감지를 통해 이러한 </a:t>
            </a:r>
            <a:r>
              <a:rPr lang="en-US" altLang="ko-KR" dirty="0"/>
              <a:t>'</a:t>
            </a:r>
            <a:r>
              <a:rPr lang="ko-KR" altLang="en-US" dirty="0"/>
              <a:t>허수</a:t>
            </a:r>
            <a:r>
              <a:rPr lang="en-US" altLang="ko-KR" dirty="0"/>
              <a:t>' </a:t>
            </a:r>
            <a:r>
              <a:rPr lang="ko-KR" altLang="en-US" dirty="0"/>
              <a:t>시간을 제거함으로써</a:t>
            </a:r>
            <a:r>
              <a:rPr lang="en-US" altLang="ko-KR" dirty="0"/>
              <a:t>, </a:t>
            </a:r>
            <a:r>
              <a:rPr lang="ko-KR" altLang="en-US" dirty="0"/>
              <a:t>실제 학습 효율을 정확하게 평가할 수 있는 신뢰도 높은 데이터를 제공한다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2. 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산만함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의 자동 기록을 통한 객관적 자기 성찰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사용자가 스스로 자신의 </a:t>
            </a:r>
            <a:r>
              <a:rPr lang="en-US" altLang="ko-KR" dirty="0"/>
              <a:t>'</a:t>
            </a:r>
            <a:r>
              <a:rPr lang="ko-KR" altLang="en-US" dirty="0"/>
              <a:t>산만함</a:t>
            </a:r>
            <a:r>
              <a:rPr lang="en-US" altLang="ko-KR" dirty="0"/>
              <a:t>'</a:t>
            </a:r>
            <a:r>
              <a:rPr lang="ko-KR" altLang="en-US" dirty="0"/>
              <a:t>을 인지하고 기록하는 것은 어렵고 비효율적입니다</a:t>
            </a:r>
            <a:r>
              <a:rPr lang="en-US" altLang="ko-KR" dirty="0"/>
              <a:t>. </a:t>
            </a:r>
            <a:r>
              <a:rPr lang="ko-KR" altLang="en-US" dirty="0"/>
              <a:t>본 시스템은 </a:t>
            </a:r>
            <a:r>
              <a:rPr lang="en-US" altLang="ko-KR" dirty="0"/>
              <a:t>'</a:t>
            </a:r>
            <a:r>
              <a:rPr lang="ko-KR" altLang="en-US" dirty="0"/>
              <a:t>허용되지 않은 휴대폰 사용</a:t>
            </a:r>
            <a:r>
              <a:rPr lang="en-US" altLang="ko-KR" dirty="0"/>
              <a:t>'</a:t>
            </a:r>
            <a:r>
              <a:rPr lang="ko-KR" altLang="en-US" dirty="0"/>
              <a:t>과 같은 명확한 규칙에 따라 산만 상태를 자동으로 감지하고 기록합니다</a:t>
            </a:r>
            <a:r>
              <a:rPr lang="en-US" altLang="ko-KR" dirty="0"/>
              <a:t>. </a:t>
            </a:r>
            <a:r>
              <a:rPr lang="ko-KR" altLang="en-US" dirty="0"/>
              <a:t>이를 통해 사용자는 자신의 집중을 방해하는 요소를 정확히 파악하고 개선점을 찾는 데 도움을 받습니다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3.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자기주도학습 시대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학습 이력의 자산화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온라인 학습 및 </a:t>
            </a:r>
            <a:r>
              <a:rPr lang="ko-KR" altLang="en-US" dirty="0" err="1"/>
              <a:t>비대면</a:t>
            </a:r>
            <a:r>
              <a:rPr lang="ko-KR" altLang="en-US" dirty="0"/>
              <a:t> 교육 환경의 확대로 인해</a:t>
            </a:r>
            <a:r>
              <a:rPr lang="en-US" altLang="ko-KR" dirty="0"/>
              <a:t>, </a:t>
            </a:r>
            <a:r>
              <a:rPr lang="ko-KR" altLang="en-US" dirty="0"/>
              <a:t>자신의 학습 과정을 체계적으로 기록하고 관리하려는 </a:t>
            </a:r>
            <a:r>
              <a:rPr lang="en-US" altLang="ko-KR" dirty="0"/>
              <a:t>'</a:t>
            </a:r>
            <a:r>
              <a:rPr lang="ko-KR" altLang="en-US" dirty="0"/>
              <a:t>데이터 기반 학습</a:t>
            </a:r>
            <a:r>
              <a:rPr lang="en-US" altLang="ko-KR" dirty="0"/>
              <a:t>'</a:t>
            </a:r>
            <a:r>
              <a:rPr lang="ko-KR" altLang="en-US" dirty="0"/>
              <a:t>의 수요가 증가하고 있다</a:t>
            </a:r>
            <a:r>
              <a:rPr lang="en-US" altLang="ko-KR" dirty="0"/>
              <a:t>. </a:t>
            </a:r>
            <a:r>
              <a:rPr lang="ko-KR" altLang="en-US" dirty="0"/>
              <a:t>본 시스템은 이미지가 포함된 타임라인</a:t>
            </a:r>
            <a:r>
              <a:rPr lang="en-US" altLang="ko-KR" dirty="0"/>
              <a:t>, </a:t>
            </a:r>
            <a:r>
              <a:rPr lang="ko-KR" altLang="en-US" dirty="0"/>
              <a:t>일간</a:t>
            </a:r>
            <a:r>
              <a:rPr lang="en-US" altLang="ko-KR" dirty="0"/>
              <a:t>/</a:t>
            </a:r>
            <a:r>
              <a:rPr lang="ko-KR" altLang="en-US" dirty="0"/>
              <a:t>주간</a:t>
            </a:r>
            <a:r>
              <a:rPr lang="en-US" altLang="ko-KR" dirty="0"/>
              <a:t>/</a:t>
            </a:r>
            <a:r>
              <a:rPr lang="ko-KR" altLang="en-US" dirty="0"/>
              <a:t>월간 통계 등 장기간 활용 가능한 학습 기록을 </a:t>
            </a:r>
            <a:r>
              <a:rPr lang="ko-KR" altLang="en-US" dirty="0" err="1"/>
              <a:t>자산화하여</a:t>
            </a:r>
            <a:r>
              <a:rPr lang="en-US" altLang="ko-KR" dirty="0"/>
              <a:t>, </a:t>
            </a:r>
            <a:r>
              <a:rPr lang="ko-KR" altLang="en-US" dirty="0"/>
              <a:t>사용자가 자신의 성장을 추적하고 학습 포트폴리오를 구축할 수 있도록 지원한다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749326"/>
              </p:ext>
            </p:extLst>
          </p:nvPr>
        </p:nvGraphicFramePr>
        <p:xfrm>
          <a:off x="457200" y="990600"/>
          <a:ext cx="8991600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소스 파일명 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함수 또는 </a:t>
                      </a:r>
                      <a:r>
                        <a:rPr lang="en-US" altLang="ko-KR" sz="1000"/>
                        <a:t>class</a:t>
                      </a:r>
                      <a:r>
                        <a:rPr lang="ko-KR" altLang="en-US" sz="1000"/>
                        <a:t>명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1. Edge System(Python </a:t>
                      </a:r>
                      <a:r>
                        <a:rPr lang="ko-KR" altLang="en-US" sz="1000"/>
                        <a:t>기반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1-1. YoloV5 pretrained model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yolov5/detect.py (run </a:t>
                      </a:r>
                      <a:r>
                        <a:rPr lang="ko-KR" altLang="en-US" sz="1000"/>
                        <a:t>함수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1-2. Ms coco </a:t>
                      </a:r>
                      <a:r>
                        <a:rPr lang="ko-KR" altLang="en-US" sz="1000"/>
                        <a:t>훈련데이터 기준 검출 객체 </a:t>
                      </a:r>
                      <a:r>
                        <a:rPr lang="en-US" altLang="ko-KR" sz="1000"/>
                        <a:t>(</a:t>
                      </a:r>
                      <a:r>
                        <a:rPr lang="en" altLang="ko-KR" sz="1000"/>
                        <a:t>Classes) : 80</a:t>
                      </a:r>
                      <a:r>
                        <a:rPr lang="ko-KR" altLang="en-US" sz="1000"/>
                        <a:t>가지 객체 검출 기능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 함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yolov5/detect.py (</a:t>
                      </a:r>
                      <a:r>
                        <a:rPr lang="ko-KR" altLang="en-US" sz="1000"/>
                        <a:t>모델 로드 시 </a:t>
                      </a:r>
                      <a:r>
                        <a:rPr lang="en-US" altLang="ko-KR" sz="1000"/>
                        <a:t>names </a:t>
                      </a:r>
                      <a:r>
                        <a:rPr lang="ko-KR" altLang="en-US" sz="1000"/>
                        <a:t>변수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1-3. </a:t>
                      </a:r>
                      <a:r>
                        <a:rPr lang="ko-KR" altLang="en-US" sz="1000"/>
                        <a:t>한 종류의 객체를 동일한 객체로 가능한 </a:t>
                      </a:r>
                      <a:r>
                        <a:rPr lang="en" altLang="ko-KR" sz="1000"/>
                        <a:t>Change Detection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 함</a:t>
                      </a:r>
                      <a:r>
                        <a:rPr lang="en-US" altLang="ko-KR" sz="1000" b="1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yolov5/changedetection.py (ChangeDetection </a:t>
                      </a:r>
                      <a:r>
                        <a:rPr lang="ko-KR" altLang="en-US" sz="1000"/>
                        <a:t>클래스</a:t>
                      </a:r>
                      <a:r>
                        <a:rPr lang="en-US" altLang="ko-KR" sz="1000"/>
                        <a:t>, process_frame)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1-4. </a:t>
                      </a:r>
                      <a:r>
                        <a:rPr lang="ko-KR" altLang="en-US" sz="1000"/>
                        <a:t>게시를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yolov5/changedetection.py (_send_event_and_image </a:t>
                      </a:r>
                      <a:r>
                        <a:rPr lang="ko-KR" altLang="en-US" sz="1000"/>
                        <a:t>메서드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1-5. </a:t>
                      </a:r>
                      <a:r>
                        <a:rPr lang="ko-KR" altLang="en-US" sz="1000"/>
                        <a:t>앱 중심 세션 연결 및 동적 설정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yolov5/changedetection.py (_connect_to_active_session, _get_current_allowed_objects </a:t>
                      </a:r>
                      <a:r>
                        <a:rPr lang="ko-KR" altLang="en-US" sz="1000"/>
                        <a:t>메서드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1-6. </a:t>
                      </a:r>
                      <a:r>
                        <a:rPr lang="ko-KR" altLang="en-US" sz="1000"/>
                        <a:t>정교한 공부 상태 판단 로직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yolov5/changedetection.py (_determine_current_state </a:t>
                      </a:r>
                      <a:r>
                        <a:rPr lang="ko-KR" altLang="en-US" sz="1000"/>
                        <a:t>메서드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04754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/>
                        <a:t>Pythonanywhere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2-1. </a:t>
                      </a:r>
                      <a:r>
                        <a:rPr lang="ko-KR" altLang="en-US" sz="1000"/>
                        <a:t>사용자 보안 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보안키를 이용한 로그인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Studytrackerserver/config/urls.py (path('admin/', </a:t>
                      </a:r>
                      <a:r>
                        <a:rPr lang="en-US" altLang="ko-KR" sz="1000" dirty="0" err="1"/>
                        <a:t>admin.site.urls</a:t>
                      </a:r>
                      <a:r>
                        <a:rPr lang="en-US" altLang="ko-KR" sz="1000" dirty="0"/>
                        <a:t>))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2-2. Image Blog </a:t>
                      </a:r>
                      <a:r>
                        <a:rPr lang="ko-KR" altLang="en-US" sz="1000"/>
                        <a:t>및 관리 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일부 확장 기능 가능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Studytrackerserver/blog/admin.py (</a:t>
                      </a:r>
                      <a:r>
                        <a:rPr lang="en-US" altLang="ko-KR" sz="1000" dirty="0" err="1"/>
                        <a:t>admin.site.register</a:t>
                      </a:r>
                      <a:r>
                        <a:rPr lang="en-US" altLang="ko-KR" sz="1000" dirty="0"/>
                        <a:t>(...))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Restfull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Studytrackerserver/blog/urls.py (path('edge/events/', ...) , path('edge/images/', ...))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Restfull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Studytrackerserver/blog/urls.py (path('history/sessions/', ...) ,  path('history/session/&lt;</a:t>
                      </a:r>
                      <a:r>
                        <a:rPr lang="en-US" altLang="ko-KR" sz="1000" dirty="0" err="1"/>
                        <a:t>int:pk</a:t>
                      </a:r>
                      <a:r>
                        <a:rPr lang="en-US" altLang="ko-KR" sz="1000" dirty="0"/>
                        <a:t>&gt;/timeline/', ...))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통계 </a:t>
                      </a:r>
                      <a:r>
                        <a:rPr lang="en-US" altLang="ko-KR" sz="1000" dirty="0"/>
                        <a:t>API </a:t>
                      </a:r>
                      <a:r>
                        <a:rPr lang="ko-KR" altLang="en-US" sz="1000" dirty="0"/>
                        <a:t>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Studytrackerserver/blog/views.py (</a:t>
                      </a:r>
                      <a:r>
                        <a:rPr lang="en-US" altLang="ko-KR" sz="1000" dirty="0" err="1"/>
                        <a:t>TodayStatsView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RangeStatsView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2-6. </a:t>
                      </a:r>
                      <a:r>
                        <a:rPr lang="ko-KR" altLang="en-US" sz="1000" dirty="0"/>
                        <a:t>활성 세션 조회 </a:t>
                      </a:r>
                      <a:r>
                        <a:rPr lang="en-US" altLang="ko-KR" sz="1000" dirty="0"/>
                        <a:t>API </a:t>
                      </a:r>
                      <a:r>
                        <a:rPr lang="ko-KR" altLang="en-US" sz="1000" dirty="0"/>
                        <a:t>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Studytrackerserver/blog/views.py (</a:t>
                      </a:r>
                      <a:r>
                        <a:rPr lang="en-US" altLang="ko-KR" sz="1000" dirty="0" err="1"/>
                        <a:t>ActiveSessionView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691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41448-A778-79C7-4AFA-AD15A245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95CC638-8CFE-E004-84E1-3EA8450FBE3F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C6C4ED-CB8F-4FB0-40D3-BD6A155C9F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E2BE8C-0852-116C-3C83-517B2E845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04589"/>
              </p:ext>
            </p:extLst>
          </p:nvPr>
        </p:nvGraphicFramePr>
        <p:xfrm>
          <a:off x="457200" y="990600"/>
          <a:ext cx="89916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/history/HistoryFragment.java,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/history/HistoryDetailActivity.java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타임라인 이미지 표시</a:t>
                      </a:r>
                      <a:r>
                        <a:rPr lang="en-US" altLang="ko-KR" sz="1000" dirty="0"/>
                        <a:t>: blog/views.py (</a:t>
                      </a:r>
                      <a:r>
                        <a:rPr lang="en-US" altLang="ko-KR" sz="1000" dirty="0" err="1"/>
                        <a:t>SessionTimelineView</a:t>
                      </a:r>
                      <a:r>
                        <a:rPr lang="en-US" altLang="ko-KR" sz="1000" dirty="0"/>
                        <a:t>),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/history/TimelineAdapter.java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앱 구조 및 내비게이션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/main/MainActivity.java,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/main/res/layout/activity_main.xml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홈 화면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/home/HomeFragment.java,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/main/res/layout/fragment_home.xml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통계 화면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/stats/StatsFragment.java,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/main/res/layout/fragment_stats.xml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히스토리 목록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/history/HistoryFragment.java,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/main/res/layout/fragment_history.xml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히스토리 상세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/history/HistoryDetailActivity.java,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/main/res/layout/activity_history_detail.xml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앱 핵심 기능 및 연동 로직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인증 및 토큰 관리</a:t>
                      </a:r>
                      <a:r>
                        <a:rPr lang="en-US" altLang="ko-KR" sz="1000" dirty="0"/>
                        <a:t>: util/AuthManager.java, data/network/ApiClient.java,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/main/MainActivity.java (</a:t>
                      </a:r>
                      <a:r>
                        <a:rPr lang="ko-KR" altLang="en-US" sz="1000" dirty="0"/>
                        <a:t>인증호출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세션 시작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종료 제어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/home/HomeFragment.java (</a:t>
                      </a:r>
                      <a:r>
                        <a:rPr lang="en-US" altLang="ko-KR" sz="1000" dirty="0" err="1"/>
                        <a:t>toggleStudySession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메서드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동적 오브젝트 선택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업데이트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/home/HomeFragment.java (</a:t>
                      </a:r>
                      <a:r>
                        <a:rPr lang="en-US" altLang="ko-KR" sz="1000" dirty="0" err="1"/>
                        <a:t>setupAllowedObjectsCheckboxes,updateAllowedObjectsOnServer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메서드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실시간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주기적 상태 업데이트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/home/HomeFragment.java (</a:t>
                      </a:r>
                      <a:r>
                        <a:rPr lang="en-US" altLang="ko-KR" sz="1000" dirty="0" err="1"/>
                        <a:t>fetchActiveSession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onResume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onPause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Handler/Runnable)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학습 인사이트 및 요약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/stats/StatsFragment.java (</a:t>
                      </a:r>
                      <a:r>
                        <a:rPr lang="en-US" altLang="ko-KR" sz="1000" dirty="0" err="1"/>
                        <a:t>calculateAndDisplayWeeklyInsights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updateSummaryCard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메서드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6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2071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en-US" altLang="ko-KR" sz="14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YOLOv5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사용하여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웹캠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영상에서 다양한 사물을 실시간으로 찾아낸다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361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일상 사물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사람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책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노트북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휴대폰 등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을 구분하여 감지할 수 있다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12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웹캠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영상에서 이전 프레임과 비교하여 새로운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공부 관련 객체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가 나타났거나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사용자의 공부 상태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집중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산만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자리 비움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가 바뀌었을 때 이를 감지한다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905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Restfull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클라이언트가 감지한 상태 변화 이벤트나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캡처된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이미지를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서버의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API(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/edge/events/,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/edge/images/)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로 전송한다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사람, 의류, 인간의 얼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F8B40C-2159-86D7-C892-8FA1563B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73" y="1987239"/>
            <a:ext cx="2590800" cy="1938156"/>
          </a:xfrm>
          <a:prstGeom prst="rect">
            <a:avLst/>
          </a:prstGeom>
        </p:spPr>
      </p:pic>
      <p:pic>
        <p:nvPicPr>
          <p:cNvPr id="10" name="그림 9" descr="사람, 인간의 얼굴, 의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74C2BB-20F0-CBE1-006F-A7F3C37A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929" y="2209800"/>
            <a:ext cx="2133600" cy="1594812"/>
          </a:xfrm>
          <a:prstGeom prst="rect">
            <a:avLst/>
          </a:prstGeom>
        </p:spPr>
      </p:pic>
      <p:pic>
        <p:nvPicPr>
          <p:cNvPr id="12" name="그림 11" descr="사람, 의류, 인간의 얼굴, 노트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4FBDF0-BFA6-4D07-EA38-61353A6E4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325" y="5088690"/>
            <a:ext cx="2286000" cy="1742271"/>
          </a:xfrm>
          <a:prstGeom prst="rect">
            <a:avLst/>
          </a:prstGeom>
        </p:spPr>
      </p:pic>
      <p:pic>
        <p:nvPicPr>
          <p:cNvPr id="16" name="그림 15" descr="텍스트, 스크린샷, 컴퓨터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E8DC2F-F5E0-0CD1-46DD-0468CCC06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229" y="4854051"/>
            <a:ext cx="4191000" cy="18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4767</TotalTime>
  <Words>3528</Words>
  <Application>Microsoft Office PowerPoint</Application>
  <PresentationFormat>A4 용지(210x297mm)</PresentationFormat>
  <Paragraphs>280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Malgun Gothic</vt:lpstr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기능(부족한 설명 추거, 신규 또는 추가 기능 중심, 페이지 추가 가능)</vt:lpstr>
      <vt:lpstr>기능(부족한 설명 추거, 신규 또는 추가 기능 중심, 페이지 추가 가능)</vt:lpstr>
      <vt:lpstr>기능(부족한 설명 추거, 신규 또는 추가 기능 중심, 페이지 추가 가능)</vt:lpstr>
      <vt:lpstr>사용자 시나리오(Ui 구성)</vt:lpstr>
      <vt:lpstr>개발과정의 이슈</vt:lpstr>
      <vt:lpstr>데모(구동 동영상, mp4 동영상 파일을 추가 함)</vt:lpstr>
      <vt:lpstr>기대효과</vt:lpstr>
      <vt:lpstr>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승윤 송</cp:lastModifiedBy>
  <cp:revision>75</cp:revision>
  <dcterms:created xsi:type="dcterms:W3CDTF">2020-06-08T19:34:44Z</dcterms:created>
  <dcterms:modified xsi:type="dcterms:W3CDTF">2025-12-19T13:22:22Z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